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93" r:id="rId3"/>
    <p:sldId id="281" r:id="rId4"/>
    <p:sldId id="294" r:id="rId5"/>
    <p:sldId id="295" r:id="rId6"/>
    <p:sldId id="260" r:id="rId7"/>
    <p:sldId id="296" r:id="rId8"/>
    <p:sldId id="332" r:id="rId9"/>
    <p:sldId id="333" r:id="rId10"/>
    <p:sldId id="320" r:id="rId11"/>
    <p:sldId id="317" r:id="rId12"/>
    <p:sldId id="316" r:id="rId13"/>
    <p:sldId id="318" r:id="rId14"/>
    <p:sldId id="319" r:id="rId15"/>
    <p:sldId id="338" r:id="rId16"/>
    <p:sldId id="336" r:id="rId17"/>
    <p:sldId id="340" r:id="rId18"/>
    <p:sldId id="334" r:id="rId19"/>
    <p:sldId id="337" r:id="rId20"/>
    <p:sldId id="339" r:id="rId21"/>
    <p:sldId id="322" r:id="rId22"/>
    <p:sldId id="324" r:id="rId23"/>
    <p:sldId id="323" r:id="rId24"/>
    <p:sldId id="326" r:id="rId25"/>
    <p:sldId id="325" r:id="rId26"/>
    <p:sldId id="299" r:id="rId27"/>
    <p:sldId id="287" r:id="rId28"/>
    <p:sldId id="341" r:id="rId29"/>
    <p:sldId id="32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940354-5C99-A640-8182-1A824A6AB958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33C17F-3177-394D-8230-94465FA58711}">
      <dgm:prSet phldrT="[Text]" custT="1"/>
      <dgm:spPr/>
      <dgm:t>
        <a:bodyPr/>
        <a:lstStyle/>
        <a:p>
          <a:r>
            <a:rPr lang="en-US" sz="1400" b="1" dirty="0" err="1" smtClean="0">
              <a:solidFill>
                <a:srgbClr val="800000"/>
              </a:solidFill>
            </a:rPr>
            <a:t>GoH</a:t>
          </a:r>
          <a:r>
            <a:rPr lang="en-US" sz="1400" b="1" dirty="0" smtClean="0">
              <a:solidFill>
                <a:srgbClr val="800000"/>
              </a:solidFill>
            </a:rPr>
            <a:t> H-2A Visa Task Force</a:t>
          </a:r>
          <a:endParaRPr lang="en-US" sz="1400" b="1" dirty="0">
            <a:solidFill>
              <a:srgbClr val="800000"/>
            </a:solidFill>
          </a:endParaRPr>
        </a:p>
      </dgm:t>
    </dgm:pt>
    <dgm:pt modelId="{DC573C3A-A8DE-BF40-AACF-7B322A421B7E}" type="parTrans" cxnId="{6FBF0F3F-F206-5546-84F4-06C752DC0D60}">
      <dgm:prSet/>
      <dgm:spPr/>
      <dgm:t>
        <a:bodyPr/>
        <a:lstStyle/>
        <a:p>
          <a:endParaRPr lang="en-US"/>
        </a:p>
      </dgm:t>
    </dgm:pt>
    <dgm:pt modelId="{60803F19-9DB7-4648-9B86-481430818B3E}" type="sibTrans" cxnId="{6FBF0F3F-F206-5546-84F4-06C752DC0D60}">
      <dgm:prSet/>
      <dgm:spPr/>
      <dgm:t>
        <a:bodyPr/>
        <a:lstStyle/>
        <a:p>
          <a:endParaRPr lang="en-US"/>
        </a:p>
      </dgm:t>
    </dgm:pt>
    <dgm:pt modelId="{E9A234B8-8AF9-0947-9EE5-19820FA01A43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800000"/>
              </a:solidFill>
            </a:rPr>
            <a:t>Employer Outreach in the US/Assessment of Agricultural sites in Haiti</a:t>
          </a:r>
          <a:endParaRPr lang="en-US" sz="1400" b="1" dirty="0">
            <a:solidFill>
              <a:srgbClr val="800000"/>
            </a:solidFill>
          </a:endParaRPr>
        </a:p>
      </dgm:t>
    </dgm:pt>
    <dgm:pt modelId="{57EF147F-3A59-BF42-B17B-F25ACBE4BC11}" type="parTrans" cxnId="{D56D4B15-A29B-204E-9D9E-F7F43F0D74A4}">
      <dgm:prSet/>
      <dgm:spPr/>
      <dgm:t>
        <a:bodyPr/>
        <a:lstStyle/>
        <a:p>
          <a:endParaRPr lang="en-US"/>
        </a:p>
      </dgm:t>
    </dgm:pt>
    <dgm:pt modelId="{905C78EB-1938-534C-8BC1-64E644F439EA}" type="sibTrans" cxnId="{D56D4B15-A29B-204E-9D9E-F7F43F0D74A4}">
      <dgm:prSet/>
      <dgm:spPr/>
      <dgm:t>
        <a:bodyPr/>
        <a:lstStyle/>
        <a:p>
          <a:endParaRPr lang="en-US"/>
        </a:p>
      </dgm:t>
    </dgm:pt>
    <dgm:pt modelId="{DC25378B-FFA2-1E49-B663-7906A1ED9C09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800000"/>
              </a:solidFill>
            </a:rPr>
            <a:t>Stakeholder Workshop, Embassy Meeting</a:t>
          </a:r>
          <a:endParaRPr lang="en-US" sz="1400" b="1" dirty="0">
            <a:solidFill>
              <a:srgbClr val="800000"/>
            </a:solidFill>
          </a:endParaRPr>
        </a:p>
      </dgm:t>
    </dgm:pt>
    <dgm:pt modelId="{A4095B94-C3D0-8F49-9BDD-BA205C0E7728}" type="parTrans" cxnId="{8F648D19-DD25-7B4F-AD51-4C25C08FF05E}">
      <dgm:prSet/>
      <dgm:spPr/>
      <dgm:t>
        <a:bodyPr/>
        <a:lstStyle/>
        <a:p>
          <a:endParaRPr lang="en-US"/>
        </a:p>
      </dgm:t>
    </dgm:pt>
    <dgm:pt modelId="{6F887462-AC2C-C242-ABF6-F533E6EC9E1B}" type="sibTrans" cxnId="{8F648D19-DD25-7B4F-AD51-4C25C08FF05E}">
      <dgm:prSet/>
      <dgm:spPr/>
      <dgm:t>
        <a:bodyPr/>
        <a:lstStyle/>
        <a:p>
          <a:endParaRPr lang="en-US"/>
        </a:p>
      </dgm:t>
    </dgm:pt>
    <dgm:pt modelId="{CC70B83E-2D64-5145-85CA-EE51871F8F0E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800000"/>
              </a:solidFill>
            </a:rPr>
            <a:t>National Council of Agricultural Employers Conference</a:t>
          </a:r>
          <a:endParaRPr lang="en-US" sz="1400" b="1" dirty="0">
            <a:solidFill>
              <a:srgbClr val="800000"/>
            </a:solidFill>
          </a:endParaRPr>
        </a:p>
      </dgm:t>
    </dgm:pt>
    <dgm:pt modelId="{415F2F58-50B3-DF4E-87BB-3B60F7BD3A52}" type="parTrans" cxnId="{66B0F781-3A33-2543-BABD-F9090D3EFCD8}">
      <dgm:prSet/>
      <dgm:spPr/>
      <dgm:t>
        <a:bodyPr/>
        <a:lstStyle/>
        <a:p>
          <a:endParaRPr lang="en-US"/>
        </a:p>
      </dgm:t>
    </dgm:pt>
    <dgm:pt modelId="{FA0836C1-07AD-BE40-BDE8-3005BA9DDEDF}" type="sibTrans" cxnId="{66B0F781-3A33-2543-BABD-F9090D3EFCD8}">
      <dgm:prSet/>
      <dgm:spPr/>
      <dgm:t>
        <a:bodyPr/>
        <a:lstStyle/>
        <a:p>
          <a:endParaRPr lang="en-US"/>
        </a:p>
      </dgm:t>
    </dgm:pt>
    <dgm:pt modelId="{90FD2B54-499E-8646-B17C-3A806A9E0291}" type="pres">
      <dgm:prSet presAssocID="{AA940354-5C99-A640-8182-1A824A6AB95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2B1622-72BD-1940-AAE0-DE4D119B6A4C}" type="pres">
      <dgm:prSet presAssocID="{C733C17F-3177-394D-8230-94465FA58711}" presName="parTxOnly" presStyleLbl="node1" presStyleIdx="0" presStyleCnt="4" custScaleX="164067" custScaleY="229015" custLinFactNeighborX="31404" custLinFactNeighborY="-150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FEEB66-E18C-C840-A944-D31A80B01C86}" type="pres">
      <dgm:prSet presAssocID="{60803F19-9DB7-4648-9B86-481430818B3E}" presName="parTxOnlySpace" presStyleCnt="0"/>
      <dgm:spPr/>
    </dgm:pt>
    <dgm:pt modelId="{CE0F124E-C968-3F4D-AD5D-C6ED87840004}" type="pres">
      <dgm:prSet presAssocID="{E9A234B8-8AF9-0947-9EE5-19820FA01A43}" presName="parTxOnly" presStyleLbl="node1" presStyleIdx="1" presStyleCnt="4" custScaleX="242967" custScaleY="238531" custLinFactNeighborX="-75498" custLinFactNeighborY="-130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D63F6-3DB7-4A44-ADBC-7B0B7897889A}" type="pres">
      <dgm:prSet presAssocID="{905C78EB-1938-534C-8BC1-64E644F439EA}" presName="parTxOnlySpace" presStyleCnt="0"/>
      <dgm:spPr/>
    </dgm:pt>
    <dgm:pt modelId="{DF2E9E35-5469-814A-AD18-0879C50F7634}" type="pres">
      <dgm:prSet presAssocID="{DC25378B-FFA2-1E49-B663-7906A1ED9C09}" presName="parTxOnly" presStyleLbl="node1" presStyleIdx="2" presStyleCnt="4" custScaleX="205875" custScaleY="236143" custLinFactX="-7176" custLinFactNeighborX="-100000" custLinFactNeighborY="-159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7AC7D8-6459-C84B-83CE-997C8EE1D61C}" type="pres">
      <dgm:prSet presAssocID="{6F887462-AC2C-C242-ABF6-F533E6EC9E1B}" presName="parTxOnlySpace" presStyleCnt="0"/>
      <dgm:spPr/>
    </dgm:pt>
    <dgm:pt modelId="{851FC732-0D94-3142-904C-532FB71BACA6}" type="pres">
      <dgm:prSet presAssocID="{CC70B83E-2D64-5145-85CA-EE51871F8F0E}" presName="parTxOnly" presStyleLbl="node1" presStyleIdx="3" presStyleCnt="4" custScaleX="185454" custScaleY="235175" custLinFactX="-15884" custLinFactNeighborX="-100000" custLinFactNeighborY="-146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648D19-DD25-7B4F-AD51-4C25C08FF05E}" srcId="{AA940354-5C99-A640-8182-1A824A6AB958}" destId="{DC25378B-FFA2-1E49-B663-7906A1ED9C09}" srcOrd="2" destOrd="0" parTransId="{A4095B94-C3D0-8F49-9BDD-BA205C0E7728}" sibTransId="{6F887462-AC2C-C242-ABF6-F533E6EC9E1B}"/>
    <dgm:cxn modelId="{17AE7344-DA40-8844-91C1-56C742721E43}" type="presOf" srcId="{E9A234B8-8AF9-0947-9EE5-19820FA01A43}" destId="{CE0F124E-C968-3F4D-AD5D-C6ED87840004}" srcOrd="0" destOrd="0" presId="urn:microsoft.com/office/officeart/2005/8/layout/chevron1"/>
    <dgm:cxn modelId="{FFF83A51-9EF0-6749-9BC1-C20541BB0A9B}" type="presOf" srcId="{C733C17F-3177-394D-8230-94465FA58711}" destId="{842B1622-72BD-1940-AAE0-DE4D119B6A4C}" srcOrd="0" destOrd="0" presId="urn:microsoft.com/office/officeart/2005/8/layout/chevron1"/>
    <dgm:cxn modelId="{D56D4B15-A29B-204E-9D9E-F7F43F0D74A4}" srcId="{AA940354-5C99-A640-8182-1A824A6AB958}" destId="{E9A234B8-8AF9-0947-9EE5-19820FA01A43}" srcOrd="1" destOrd="0" parTransId="{57EF147F-3A59-BF42-B17B-F25ACBE4BC11}" sibTransId="{905C78EB-1938-534C-8BC1-64E644F439EA}"/>
    <dgm:cxn modelId="{AF4EE300-1A46-384F-A771-B4DB91E4F9E8}" type="presOf" srcId="{DC25378B-FFA2-1E49-B663-7906A1ED9C09}" destId="{DF2E9E35-5469-814A-AD18-0879C50F7634}" srcOrd="0" destOrd="0" presId="urn:microsoft.com/office/officeart/2005/8/layout/chevron1"/>
    <dgm:cxn modelId="{D51E4FDE-344D-7F45-B727-59BB939099E0}" type="presOf" srcId="{CC70B83E-2D64-5145-85CA-EE51871F8F0E}" destId="{851FC732-0D94-3142-904C-532FB71BACA6}" srcOrd="0" destOrd="0" presId="urn:microsoft.com/office/officeart/2005/8/layout/chevron1"/>
    <dgm:cxn modelId="{34281AAC-C553-E24E-AAF9-FE306B6D01C0}" type="presOf" srcId="{AA940354-5C99-A640-8182-1A824A6AB958}" destId="{90FD2B54-499E-8646-B17C-3A806A9E0291}" srcOrd="0" destOrd="0" presId="urn:microsoft.com/office/officeart/2005/8/layout/chevron1"/>
    <dgm:cxn modelId="{6FBF0F3F-F206-5546-84F4-06C752DC0D60}" srcId="{AA940354-5C99-A640-8182-1A824A6AB958}" destId="{C733C17F-3177-394D-8230-94465FA58711}" srcOrd="0" destOrd="0" parTransId="{DC573C3A-A8DE-BF40-AACF-7B322A421B7E}" sibTransId="{60803F19-9DB7-4648-9B86-481430818B3E}"/>
    <dgm:cxn modelId="{66B0F781-3A33-2543-BABD-F9090D3EFCD8}" srcId="{AA940354-5C99-A640-8182-1A824A6AB958}" destId="{CC70B83E-2D64-5145-85CA-EE51871F8F0E}" srcOrd="3" destOrd="0" parTransId="{415F2F58-50B3-DF4E-87BB-3B60F7BD3A52}" sibTransId="{FA0836C1-07AD-BE40-BDE8-3005BA9DDEDF}"/>
    <dgm:cxn modelId="{80D8370D-20C8-0342-9C44-87D661B25FDD}" type="presParOf" srcId="{90FD2B54-499E-8646-B17C-3A806A9E0291}" destId="{842B1622-72BD-1940-AAE0-DE4D119B6A4C}" srcOrd="0" destOrd="0" presId="urn:microsoft.com/office/officeart/2005/8/layout/chevron1"/>
    <dgm:cxn modelId="{E48B4BCF-52CB-5746-827D-E8FA055EB804}" type="presParOf" srcId="{90FD2B54-499E-8646-B17C-3A806A9E0291}" destId="{ADFEEB66-E18C-C840-A944-D31A80B01C86}" srcOrd="1" destOrd="0" presId="urn:microsoft.com/office/officeart/2005/8/layout/chevron1"/>
    <dgm:cxn modelId="{3543BB8A-C815-084E-8376-DD95DF9BD517}" type="presParOf" srcId="{90FD2B54-499E-8646-B17C-3A806A9E0291}" destId="{CE0F124E-C968-3F4D-AD5D-C6ED87840004}" srcOrd="2" destOrd="0" presId="urn:microsoft.com/office/officeart/2005/8/layout/chevron1"/>
    <dgm:cxn modelId="{8FDBF60E-F85F-C645-8D3A-6A2E54C7914A}" type="presParOf" srcId="{90FD2B54-499E-8646-B17C-3A806A9E0291}" destId="{800D63F6-3DB7-4A44-ADBC-7B0B7897889A}" srcOrd="3" destOrd="0" presId="urn:microsoft.com/office/officeart/2005/8/layout/chevron1"/>
    <dgm:cxn modelId="{C5D16AC1-6B18-0542-AEE9-F22F9099F1C5}" type="presParOf" srcId="{90FD2B54-499E-8646-B17C-3A806A9E0291}" destId="{DF2E9E35-5469-814A-AD18-0879C50F7634}" srcOrd="4" destOrd="0" presId="urn:microsoft.com/office/officeart/2005/8/layout/chevron1"/>
    <dgm:cxn modelId="{DC1805E4-7340-9E44-87C8-B47A83030366}" type="presParOf" srcId="{90FD2B54-499E-8646-B17C-3A806A9E0291}" destId="{C27AC7D8-6459-C84B-83CE-997C8EE1D61C}" srcOrd="5" destOrd="0" presId="urn:microsoft.com/office/officeart/2005/8/layout/chevron1"/>
    <dgm:cxn modelId="{86A44B2E-A8F7-0241-AE72-C36FC2344C53}" type="presParOf" srcId="{90FD2B54-499E-8646-B17C-3A806A9E0291}" destId="{851FC732-0D94-3142-904C-532FB71BACA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F2FB94-6789-634D-B4BA-D5C19DF65B96}" type="doc">
      <dgm:prSet loTypeId="urn:microsoft.com/office/officeart/2005/8/layout/cycle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BCB1AD-C826-7D48-A411-78EC5244001D}">
      <dgm:prSet phldrT="[Text]" custT="1"/>
      <dgm:spPr/>
      <dgm:t>
        <a:bodyPr/>
        <a:lstStyle/>
        <a:p>
          <a:r>
            <a:rPr lang="en-US" sz="1400" dirty="0" smtClean="0">
              <a:solidFill>
                <a:srgbClr val="000000"/>
              </a:solidFill>
            </a:rPr>
            <a:t>Employer Application     for worker visa                  Form I-29 to USCIS </a:t>
          </a:r>
          <a:endParaRPr lang="en-US" sz="1400" dirty="0">
            <a:solidFill>
              <a:srgbClr val="000000"/>
            </a:solidFill>
          </a:endParaRPr>
        </a:p>
      </dgm:t>
    </dgm:pt>
    <dgm:pt modelId="{C1D2A028-A647-2B47-959A-88DE5EC83CE5}" type="parTrans" cxnId="{A4E73756-89FE-114B-9E3E-618BF522DAD8}">
      <dgm:prSet/>
      <dgm:spPr/>
      <dgm:t>
        <a:bodyPr/>
        <a:lstStyle/>
        <a:p>
          <a:endParaRPr lang="en-US"/>
        </a:p>
      </dgm:t>
    </dgm:pt>
    <dgm:pt modelId="{0D647648-D8C2-7A44-B363-CE732CC81C64}" type="sibTrans" cxnId="{A4E73756-89FE-114B-9E3E-618BF522DAD8}">
      <dgm:prSet/>
      <dgm:spPr/>
      <dgm:t>
        <a:bodyPr/>
        <a:lstStyle/>
        <a:p>
          <a:endParaRPr lang="en-US"/>
        </a:p>
      </dgm:t>
    </dgm:pt>
    <dgm:pt modelId="{866E2196-FE13-3F4C-B57B-598319B593A6}">
      <dgm:prSet phldrT="[Text]" custT="1"/>
      <dgm:spPr/>
      <dgm:t>
        <a:bodyPr/>
        <a:lstStyle/>
        <a:p>
          <a:r>
            <a:rPr lang="en-US" sz="1400" dirty="0" smtClean="0">
              <a:solidFill>
                <a:srgbClr val="000000"/>
              </a:solidFill>
            </a:rPr>
            <a:t>Worker Application for U.S. Non-Immigrant Visa       Form DS-160 to </a:t>
          </a:r>
          <a:r>
            <a:rPr lang="en-US" sz="1400" dirty="0" err="1" smtClean="0">
              <a:solidFill>
                <a:srgbClr val="000000"/>
              </a:solidFill>
            </a:rPr>
            <a:t>DoS</a:t>
          </a:r>
          <a:endParaRPr lang="en-US" sz="1400" dirty="0">
            <a:solidFill>
              <a:srgbClr val="000000"/>
            </a:solidFill>
          </a:endParaRPr>
        </a:p>
      </dgm:t>
    </dgm:pt>
    <dgm:pt modelId="{8C1DEF7D-B585-1241-AC13-FAA4FF34CBD6}" type="parTrans" cxnId="{A1223B97-0BF0-ED4B-9D9A-28E04DD68E35}">
      <dgm:prSet/>
      <dgm:spPr/>
      <dgm:t>
        <a:bodyPr/>
        <a:lstStyle/>
        <a:p>
          <a:endParaRPr lang="en-US"/>
        </a:p>
      </dgm:t>
    </dgm:pt>
    <dgm:pt modelId="{2747386C-BC41-C44C-8A06-6741FBFE85FE}" type="sibTrans" cxnId="{A1223B97-0BF0-ED4B-9D9A-28E04DD68E35}">
      <dgm:prSet/>
      <dgm:spPr/>
      <dgm:t>
        <a:bodyPr/>
        <a:lstStyle/>
        <a:p>
          <a:endParaRPr lang="en-US"/>
        </a:p>
      </dgm:t>
    </dgm:pt>
    <dgm:pt modelId="{A1171894-4F99-8B4C-9F93-8BE3CB731334}">
      <dgm:prSet phldrT="[Text]" custT="1"/>
      <dgm:spPr/>
      <dgm:t>
        <a:bodyPr/>
        <a:lstStyle/>
        <a:p>
          <a:r>
            <a:rPr lang="en-US" sz="1400" dirty="0" smtClean="0">
              <a:solidFill>
                <a:srgbClr val="000000"/>
              </a:solidFill>
            </a:rPr>
            <a:t>Worker Interview at U.S. Embassy</a:t>
          </a:r>
          <a:endParaRPr lang="en-US" sz="1400" dirty="0">
            <a:solidFill>
              <a:srgbClr val="000000"/>
            </a:solidFill>
          </a:endParaRPr>
        </a:p>
      </dgm:t>
    </dgm:pt>
    <dgm:pt modelId="{39F3E751-4B2B-DB4F-9110-71B16B00531A}" type="parTrans" cxnId="{9ECBA37A-4615-E947-BD5D-716BFEA8C290}">
      <dgm:prSet/>
      <dgm:spPr/>
      <dgm:t>
        <a:bodyPr/>
        <a:lstStyle/>
        <a:p>
          <a:endParaRPr lang="en-US"/>
        </a:p>
      </dgm:t>
    </dgm:pt>
    <dgm:pt modelId="{517BC8A7-0122-7C48-BD1F-7BF6C5C4F1AD}" type="sibTrans" cxnId="{9ECBA37A-4615-E947-BD5D-716BFEA8C290}">
      <dgm:prSet/>
      <dgm:spPr/>
      <dgm:t>
        <a:bodyPr/>
        <a:lstStyle/>
        <a:p>
          <a:endParaRPr lang="en-US"/>
        </a:p>
      </dgm:t>
    </dgm:pt>
    <dgm:pt modelId="{B40BC741-3609-1142-A4BD-776765BD1B2D}">
      <dgm:prSet phldrT="[Text]" custT="1"/>
      <dgm:spPr/>
      <dgm:t>
        <a:bodyPr/>
        <a:lstStyle/>
        <a:p>
          <a:r>
            <a:rPr lang="en-US" sz="1400" dirty="0" smtClean="0">
              <a:solidFill>
                <a:srgbClr val="000000"/>
              </a:solidFill>
            </a:rPr>
            <a:t>Employer               State Job Order             Form 790</a:t>
          </a:r>
          <a:endParaRPr lang="en-US" sz="1400" dirty="0">
            <a:solidFill>
              <a:srgbClr val="000000"/>
            </a:solidFill>
          </a:endParaRPr>
        </a:p>
      </dgm:t>
    </dgm:pt>
    <dgm:pt modelId="{35F130D8-BE35-7949-9DBF-B364024C2000}" type="parTrans" cxnId="{0DBF90E1-F913-5C40-B66E-2B2212F88D20}">
      <dgm:prSet/>
      <dgm:spPr/>
      <dgm:t>
        <a:bodyPr/>
        <a:lstStyle/>
        <a:p>
          <a:endParaRPr lang="en-US"/>
        </a:p>
      </dgm:t>
    </dgm:pt>
    <dgm:pt modelId="{8B9CA612-E49D-8047-A513-7924356507AE}" type="sibTrans" cxnId="{0DBF90E1-F913-5C40-B66E-2B2212F88D20}">
      <dgm:prSet/>
      <dgm:spPr/>
      <dgm:t>
        <a:bodyPr/>
        <a:lstStyle/>
        <a:p>
          <a:endParaRPr lang="en-US"/>
        </a:p>
      </dgm:t>
    </dgm:pt>
    <dgm:pt modelId="{99470D78-DC27-A442-86EA-E2F901C9E154}">
      <dgm:prSet custT="1"/>
      <dgm:spPr/>
      <dgm:t>
        <a:bodyPr/>
        <a:lstStyle/>
        <a:p>
          <a:r>
            <a:rPr lang="en-US" sz="1400" dirty="0" smtClean="0">
              <a:solidFill>
                <a:srgbClr val="000000"/>
              </a:solidFill>
            </a:rPr>
            <a:t>Employer Application for          Foreign Worker Certification                     Form 9142A to </a:t>
          </a:r>
          <a:r>
            <a:rPr lang="en-US" sz="1400" dirty="0" err="1" smtClean="0">
              <a:solidFill>
                <a:srgbClr val="000000"/>
              </a:solidFill>
            </a:rPr>
            <a:t>DoL</a:t>
          </a:r>
          <a:endParaRPr lang="en-US" sz="1400" dirty="0">
            <a:solidFill>
              <a:srgbClr val="000000"/>
            </a:solidFill>
          </a:endParaRPr>
        </a:p>
      </dgm:t>
    </dgm:pt>
    <dgm:pt modelId="{38254C5C-EE00-D247-B619-847CE5ED7A1B}" type="parTrans" cxnId="{94E0E08B-3D89-C54C-B5A7-CDA481936FEA}">
      <dgm:prSet/>
      <dgm:spPr/>
      <dgm:t>
        <a:bodyPr/>
        <a:lstStyle/>
        <a:p>
          <a:endParaRPr lang="en-US"/>
        </a:p>
      </dgm:t>
    </dgm:pt>
    <dgm:pt modelId="{5022FDB7-5E74-0844-A874-0217848041B6}" type="sibTrans" cxnId="{94E0E08B-3D89-C54C-B5A7-CDA481936FEA}">
      <dgm:prSet/>
      <dgm:spPr/>
      <dgm:t>
        <a:bodyPr/>
        <a:lstStyle/>
        <a:p>
          <a:endParaRPr lang="en-US"/>
        </a:p>
      </dgm:t>
    </dgm:pt>
    <dgm:pt modelId="{3AA4DB4A-C56E-1941-BBC6-A11C280FE2B3}">
      <dgm:prSet custT="1"/>
      <dgm:spPr/>
      <dgm:t>
        <a:bodyPr/>
        <a:lstStyle/>
        <a:p>
          <a:r>
            <a:rPr lang="en-US" sz="1400" dirty="0" smtClean="0">
              <a:solidFill>
                <a:srgbClr val="000000"/>
              </a:solidFill>
            </a:rPr>
            <a:t>Visa Approved or Denied</a:t>
          </a:r>
          <a:endParaRPr lang="en-US" sz="1400" dirty="0">
            <a:solidFill>
              <a:srgbClr val="000000"/>
            </a:solidFill>
          </a:endParaRPr>
        </a:p>
      </dgm:t>
    </dgm:pt>
    <dgm:pt modelId="{AF5EA5D0-4E89-844D-8084-D75B435AFDED}" type="parTrans" cxnId="{6B9EF96F-0AD2-D146-BF47-B50E14D99BAD}">
      <dgm:prSet/>
      <dgm:spPr/>
      <dgm:t>
        <a:bodyPr/>
        <a:lstStyle/>
        <a:p>
          <a:endParaRPr lang="en-US"/>
        </a:p>
      </dgm:t>
    </dgm:pt>
    <dgm:pt modelId="{AFF1F860-1117-6F4C-8CD2-7317E332AEE0}" type="sibTrans" cxnId="{6B9EF96F-0AD2-D146-BF47-B50E14D99BAD}">
      <dgm:prSet/>
      <dgm:spPr/>
      <dgm:t>
        <a:bodyPr/>
        <a:lstStyle/>
        <a:p>
          <a:endParaRPr lang="en-US"/>
        </a:p>
      </dgm:t>
    </dgm:pt>
    <dgm:pt modelId="{80FF6A44-C276-894A-8824-76F576DD3ED6}">
      <dgm:prSet custT="1"/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Transportation to US Work Site</a:t>
          </a:r>
          <a:endParaRPr lang="en-US" sz="1400" dirty="0">
            <a:solidFill>
              <a:schemeClr val="tx1"/>
            </a:solidFill>
          </a:endParaRPr>
        </a:p>
      </dgm:t>
    </dgm:pt>
    <dgm:pt modelId="{86F6C7C9-EC37-2548-8DC3-3745AA618212}" type="parTrans" cxnId="{22DFE03A-5E22-2C45-9764-B65942239849}">
      <dgm:prSet/>
      <dgm:spPr/>
      <dgm:t>
        <a:bodyPr/>
        <a:lstStyle/>
        <a:p>
          <a:endParaRPr lang="en-US"/>
        </a:p>
      </dgm:t>
    </dgm:pt>
    <dgm:pt modelId="{C6FEE6C7-DC13-CE48-89DC-8AC836F16D81}" type="sibTrans" cxnId="{22DFE03A-5E22-2C45-9764-B65942239849}">
      <dgm:prSet/>
      <dgm:spPr/>
      <dgm:t>
        <a:bodyPr/>
        <a:lstStyle/>
        <a:p>
          <a:endParaRPr lang="en-US"/>
        </a:p>
      </dgm:t>
    </dgm:pt>
    <dgm:pt modelId="{BF75FB6C-6930-404E-892D-6E4D5791A033}">
      <dgm:prSet custT="1"/>
      <dgm:spPr/>
      <dgm:t>
        <a:bodyPr/>
        <a:lstStyle/>
        <a:p>
          <a:r>
            <a:rPr lang="en-US" sz="1400" dirty="0" smtClean="0">
              <a:solidFill>
                <a:srgbClr val="000000"/>
              </a:solidFill>
            </a:rPr>
            <a:t>Pre-departure Training and Orientation</a:t>
          </a:r>
          <a:endParaRPr lang="en-US" sz="1400" dirty="0">
            <a:solidFill>
              <a:srgbClr val="000000"/>
            </a:solidFill>
          </a:endParaRPr>
        </a:p>
      </dgm:t>
    </dgm:pt>
    <dgm:pt modelId="{BEDFD5A8-DE62-184F-B859-4FBD2B9834C3}" type="parTrans" cxnId="{1F4ABE40-3ACC-8D4B-AC6B-A675678E2D36}">
      <dgm:prSet/>
      <dgm:spPr/>
      <dgm:t>
        <a:bodyPr/>
        <a:lstStyle/>
        <a:p>
          <a:endParaRPr lang="en-US"/>
        </a:p>
      </dgm:t>
    </dgm:pt>
    <dgm:pt modelId="{76E762CB-641D-9A49-99DB-75D5F80B0C98}" type="sibTrans" cxnId="{1F4ABE40-3ACC-8D4B-AC6B-A675678E2D36}">
      <dgm:prSet/>
      <dgm:spPr/>
      <dgm:t>
        <a:bodyPr/>
        <a:lstStyle/>
        <a:p>
          <a:endParaRPr lang="en-US"/>
        </a:p>
      </dgm:t>
    </dgm:pt>
    <dgm:pt modelId="{A6E59491-537C-F842-8CF7-7EFDF077012E}" type="pres">
      <dgm:prSet presAssocID="{9EF2FB94-6789-634D-B4BA-D5C19DF65B9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6F7D76-62FB-F142-BD47-E479B6D5598F}" type="pres">
      <dgm:prSet presAssocID="{B40BC741-3609-1142-A4BD-776765BD1B2D}" presName="node" presStyleLbl="node1" presStyleIdx="0" presStyleCnt="8" custScaleX="190954" custScaleY="106052" custRadScaleRad="98688" custRadScaleInc="367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C80FF-A8AC-BA49-AD7D-ED448E05BF2D}" type="pres">
      <dgm:prSet presAssocID="{B40BC741-3609-1142-A4BD-776765BD1B2D}" presName="spNode" presStyleCnt="0"/>
      <dgm:spPr/>
    </dgm:pt>
    <dgm:pt modelId="{49ECAEBE-1FE3-1F46-92D3-360CEA87F855}" type="pres">
      <dgm:prSet presAssocID="{8B9CA612-E49D-8047-A513-7924356507AE}" presName="sibTrans" presStyleLbl="sibTrans1D1" presStyleIdx="0" presStyleCnt="8"/>
      <dgm:spPr/>
      <dgm:t>
        <a:bodyPr/>
        <a:lstStyle/>
        <a:p>
          <a:endParaRPr lang="en-US"/>
        </a:p>
      </dgm:t>
    </dgm:pt>
    <dgm:pt modelId="{343EC7E1-8886-D64E-860C-6149AF2F4827}" type="pres">
      <dgm:prSet presAssocID="{99470D78-DC27-A442-86EA-E2F901C9E154}" presName="node" presStyleLbl="node1" presStyleIdx="1" presStyleCnt="8" custScaleX="272985" custScaleY="122889" custRadScaleRad="140233" custRadScaleInc="1271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F45DC4-2B42-9048-AE27-99D6F2BF727C}" type="pres">
      <dgm:prSet presAssocID="{99470D78-DC27-A442-86EA-E2F901C9E154}" presName="spNode" presStyleCnt="0"/>
      <dgm:spPr/>
    </dgm:pt>
    <dgm:pt modelId="{C1C80922-E7B7-5D47-AAE0-67D9A0765AF5}" type="pres">
      <dgm:prSet presAssocID="{5022FDB7-5E74-0844-A874-0217848041B6}" presName="sibTrans" presStyleLbl="sibTrans1D1" presStyleIdx="1" presStyleCnt="8"/>
      <dgm:spPr/>
      <dgm:t>
        <a:bodyPr/>
        <a:lstStyle/>
        <a:p>
          <a:endParaRPr lang="en-US"/>
        </a:p>
      </dgm:t>
    </dgm:pt>
    <dgm:pt modelId="{8D241913-DF25-E547-9F14-6F3ED7EEFE33}" type="pres">
      <dgm:prSet presAssocID="{CABCB1AD-C826-7D48-A411-78EC5244001D}" presName="node" presStyleLbl="node1" presStyleIdx="2" presStyleCnt="8" custScaleX="222467" custScaleY="120028" custRadScaleRad="142651" custRadScaleInc="-18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7E0A6-09F8-EE42-B4D7-B02C1C738266}" type="pres">
      <dgm:prSet presAssocID="{CABCB1AD-C826-7D48-A411-78EC5244001D}" presName="spNode" presStyleCnt="0"/>
      <dgm:spPr/>
    </dgm:pt>
    <dgm:pt modelId="{110CE598-AEC5-6541-A38F-DAEFF1B8801A}" type="pres">
      <dgm:prSet presAssocID="{0D647648-D8C2-7A44-B363-CE732CC81C64}" presName="sibTrans" presStyleLbl="sibTrans1D1" presStyleIdx="2" presStyleCnt="8"/>
      <dgm:spPr/>
      <dgm:t>
        <a:bodyPr/>
        <a:lstStyle/>
        <a:p>
          <a:endParaRPr lang="en-US"/>
        </a:p>
      </dgm:t>
    </dgm:pt>
    <dgm:pt modelId="{472336EA-366B-9144-88B5-7AFE18E49190}" type="pres">
      <dgm:prSet presAssocID="{866E2196-FE13-3F4C-B57B-598319B593A6}" presName="node" presStyleLbl="node1" presStyleIdx="3" presStyleCnt="8" custScaleX="251963" custScaleY="120166" custRadScaleRad="140796" custRadScaleInc="-1211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B2AE78-BF7F-BC48-AD44-264EC1D21F6F}" type="pres">
      <dgm:prSet presAssocID="{866E2196-FE13-3F4C-B57B-598319B593A6}" presName="spNode" presStyleCnt="0"/>
      <dgm:spPr/>
    </dgm:pt>
    <dgm:pt modelId="{5DFAE0E0-5659-A240-BC05-19EDC597B5CB}" type="pres">
      <dgm:prSet presAssocID="{2747386C-BC41-C44C-8A06-6741FBFE85FE}" presName="sibTrans" presStyleLbl="sibTrans1D1" presStyleIdx="3" presStyleCnt="8"/>
      <dgm:spPr/>
      <dgm:t>
        <a:bodyPr/>
        <a:lstStyle/>
        <a:p>
          <a:endParaRPr lang="en-US"/>
        </a:p>
      </dgm:t>
    </dgm:pt>
    <dgm:pt modelId="{E9CCBB02-49E8-334E-A0B2-3DF5F1435BF3}" type="pres">
      <dgm:prSet presAssocID="{A1171894-4F99-8B4C-9F93-8BE3CB731334}" presName="node" presStyleLbl="node1" presStyleIdx="4" presStyleCnt="8" custScaleX="169225" custScaleY="120375" custRadScaleRad="98264" custRadScaleInc="-127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216A78-22FB-ED45-98A2-0718E3F95716}" type="pres">
      <dgm:prSet presAssocID="{A1171894-4F99-8B4C-9F93-8BE3CB731334}" presName="spNode" presStyleCnt="0"/>
      <dgm:spPr/>
    </dgm:pt>
    <dgm:pt modelId="{82843780-085A-1C4C-A531-9D8EF422007B}" type="pres">
      <dgm:prSet presAssocID="{517BC8A7-0122-7C48-BD1F-7BF6C5C4F1AD}" presName="sibTrans" presStyleLbl="sibTrans1D1" presStyleIdx="4" presStyleCnt="8"/>
      <dgm:spPr/>
      <dgm:t>
        <a:bodyPr/>
        <a:lstStyle/>
        <a:p>
          <a:endParaRPr lang="en-US"/>
        </a:p>
      </dgm:t>
    </dgm:pt>
    <dgm:pt modelId="{2CE60EC4-3DE1-CA41-BEC4-150B0F0466BC}" type="pres">
      <dgm:prSet presAssocID="{3AA4DB4A-C56E-1941-BBC6-A11C280FE2B3}" presName="node" presStyleLbl="node1" presStyleIdx="5" presStyleCnt="8" custScaleX="168807" custScaleY="110128" custRadScaleRad="106291" custRadScaleInc="812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EB7A78-4A78-5A49-9DFD-DD3EF39B04BE}" type="pres">
      <dgm:prSet presAssocID="{3AA4DB4A-C56E-1941-BBC6-A11C280FE2B3}" presName="spNode" presStyleCnt="0"/>
      <dgm:spPr/>
    </dgm:pt>
    <dgm:pt modelId="{1E5BD4F3-ABB2-6443-8731-93F84D645A96}" type="pres">
      <dgm:prSet presAssocID="{AFF1F860-1117-6F4C-8CD2-7317E332AEE0}" presName="sibTrans" presStyleLbl="sibTrans1D1" presStyleIdx="5" presStyleCnt="8"/>
      <dgm:spPr/>
      <dgm:t>
        <a:bodyPr/>
        <a:lstStyle/>
        <a:p>
          <a:endParaRPr lang="en-US"/>
        </a:p>
      </dgm:t>
    </dgm:pt>
    <dgm:pt modelId="{5694B589-4579-3D45-8EF5-452AEFCAFF49}" type="pres">
      <dgm:prSet presAssocID="{BF75FB6C-6930-404E-892D-6E4D5791A033}" presName="node" presStyleLbl="node1" presStyleIdx="6" presStyleCnt="8" custScaleX="188945" custScaleY="114318" custRadScaleRad="111122" custRadScaleInc="225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31E0B1-3E4F-3744-B454-148433F0E64E}" type="pres">
      <dgm:prSet presAssocID="{BF75FB6C-6930-404E-892D-6E4D5791A033}" presName="spNode" presStyleCnt="0"/>
      <dgm:spPr/>
    </dgm:pt>
    <dgm:pt modelId="{0F5FD101-E74B-4042-AB3B-10EF6AB09A6F}" type="pres">
      <dgm:prSet presAssocID="{76E762CB-641D-9A49-99DB-75D5F80B0C98}" presName="sibTrans" presStyleLbl="sibTrans1D1" presStyleIdx="6" presStyleCnt="8"/>
      <dgm:spPr/>
      <dgm:t>
        <a:bodyPr/>
        <a:lstStyle/>
        <a:p>
          <a:endParaRPr lang="en-US"/>
        </a:p>
      </dgm:t>
    </dgm:pt>
    <dgm:pt modelId="{7FCD7C45-C8E0-3A44-99DF-5A7A9433A805}" type="pres">
      <dgm:prSet presAssocID="{80FF6A44-C276-894A-8824-76F576DD3ED6}" presName="node" presStyleLbl="node1" presStyleIdx="7" presStyleCnt="8" custScaleX="186623" custScaleY="84418" custRadScaleRad="117104" custRadScaleInc="-641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A27192-8E16-CD44-BEB8-E4A5980BB338}" type="pres">
      <dgm:prSet presAssocID="{80FF6A44-C276-894A-8824-76F576DD3ED6}" presName="spNode" presStyleCnt="0"/>
      <dgm:spPr/>
    </dgm:pt>
    <dgm:pt modelId="{0DA74470-2EBC-F940-8DEB-B634A2E7F510}" type="pres">
      <dgm:prSet presAssocID="{C6FEE6C7-DC13-CE48-89DC-8AC836F16D81}" presName="sibTrans" presStyleLbl="sibTrans1D1" presStyleIdx="7" presStyleCnt="8"/>
      <dgm:spPr/>
      <dgm:t>
        <a:bodyPr/>
        <a:lstStyle/>
        <a:p>
          <a:endParaRPr lang="en-US"/>
        </a:p>
      </dgm:t>
    </dgm:pt>
  </dgm:ptLst>
  <dgm:cxnLst>
    <dgm:cxn modelId="{91552F6D-1F77-184E-9588-289BDB035EBA}" type="presOf" srcId="{3AA4DB4A-C56E-1941-BBC6-A11C280FE2B3}" destId="{2CE60EC4-3DE1-CA41-BEC4-150B0F0466BC}" srcOrd="0" destOrd="0" presId="urn:microsoft.com/office/officeart/2005/8/layout/cycle5"/>
    <dgm:cxn modelId="{0DBF90E1-F913-5C40-B66E-2B2212F88D20}" srcId="{9EF2FB94-6789-634D-B4BA-D5C19DF65B96}" destId="{B40BC741-3609-1142-A4BD-776765BD1B2D}" srcOrd="0" destOrd="0" parTransId="{35F130D8-BE35-7949-9DBF-B364024C2000}" sibTransId="{8B9CA612-E49D-8047-A513-7924356507AE}"/>
    <dgm:cxn modelId="{9ECBA37A-4615-E947-BD5D-716BFEA8C290}" srcId="{9EF2FB94-6789-634D-B4BA-D5C19DF65B96}" destId="{A1171894-4F99-8B4C-9F93-8BE3CB731334}" srcOrd="4" destOrd="0" parTransId="{39F3E751-4B2B-DB4F-9110-71B16B00531A}" sibTransId="{517BC8A7-0122-7C48-BD1F-7BF6C5C4F1AD}"/>
    <dgm:cxn modelId="{11465D42-B6DC-B345-AE9A-BC89E7D3E22F}" type="presOf" srcId="{2747386C-BC41-C44C-8A06-6741FBFE85FE}" destId="{5DFAE0E0-5659-A240-BC05-19EDC597B5CB}" srcOrd="0" destOrd="0" presId="urn:microsoft.com/office/officeart/2005/8/layout/cycle5"/>
    <dgm:cxn modelId="{86533667-4987-A84D-A3B1-FB01C19A8237}" type="presOf" srcId="{B40BC741-3609-1142-A4BD-776765BD1B2D}" destId="{D96F7D76-62FB-F142-BD47-E479B6D5598F}" srcOrd="0" destOrd="0" presId="urn:microsoft.com/office/officeart/2005/8/layout/cycle5"/>
    <dgm:cxn modelId="{C0190FE3-E7DA-AE4A-AE88-3102819E1C5F}" type="presOf" srcId="{A1171894-4F99-8B4C-9F93-8BE3CB731334}" destId="{E9CCBB02-49E8-334E-A0B2-3DF5F1435BF3}" srcOrd="0" destOrd="0" presId="urn:microsoft.com/office/officeart/2005/8/layout/cycle5"/>
    <dgm:cxn modelId="{A4E73756-89FE-114B-9E3E-618BF522DAD8}" srcId="{9EF2FB94-6789-634D-B4BA-D5C19DF65B96}" destId="{CABCB1AD-C826-7D48-A411-78EC5244001D}" srcOrd="2" destOrd="0" parTransId="{C1D2A028-A647-2B47-959A-88DE5EC83CE5}" sibTransId="{0D647648-D8C2-7A44-B363-CE732CC81C64}"/>
    <dgm:cxn modelId="{D293A221-D70D-0247-B580-2767732C4078}" type="presOf" srcId="{99470D78-DC27-A442-86EA-E2F901C9E154}" destId="{343EC7E1-8886-D64E-860C-6149AF2F4827}" srcOrd="0" destOrd="0" presId="urn:microsoft.com/office/officeart/2005/8/layout/cycle5"/>
    <dgm:cxn modelId="{FB0076CB-7EB5-2545-9BA3-05912F4A4B82}" type="presOf" srcId="{CABCB1AD-C826-7D48-A411-78EC5244001D}" destId="{8D241913-DF25-E547-9F14-6F3ED7EEFE33}" srcOrd="0" destOrd="0" presId="urn:microsoft.com/office/officeart/2005/8/layout/cycle5"/>
    <dgm:cxn modelId="{8146DC3B-DE1A-4544-B594-882DA01A668F}" type="presOf" srcId="{866E2196-FE13-3F4C-B57B-598319B593A6}" destId="{472336EA-366B-9144-88B5-7AFE18E49190}" srcOrd="0" destOrd="0" presId="urn:microsoft.com/office/officeart/2005/8/layout/cycle5"/>
    <dgm:cxn modelId="{1F4ABE40-3ACC-8D4B-AC6B-A675678E2D36}" srcId="{9EF2FB94-6789-634D-B4BA-D5C19DF65B96}" destId="{BF75FB6C-6930-404E-892D-6E4D5791A033}" srcOrd="6" destOrd="0" parTransId="{BEDFD5A8-DE62-184F-B859-4FBD2B9834C3}" sibTransId="{76E762CB-641D-9A49-99DB-75D5F80B0C98}"/>
    <dgm:cxn modelId="{57D70702-A210-7E44-99FF-BA95667ADF4F}" type="presOf" srcId="{C6FEE6C7-DC13-CE48-89DC-8AC836F16D81}" destId="{0DA74470-2EBC-F940-8DEB-B634A2E7F510}" srcOrd="0" destOrd="0" presId="urn:microsoft.com/office/officeart/2005/8/layout/cycle5"/>
    <dgm:cxn modelId="{95E9C7A7-F1C3-1C4C-BE9B-F074C5EFB2A6}" type="presOf" srcId="{80FF6A44-C276-894A-8824-76F576DD3ED6}" destId="{7FCD7C45-C8E0-3A44-99DF-5A7A9433A805}" srcOrd="0" destOrd="0" presId="urn:microsoft.com/office/officeart/2005/8/layout/cycle5"/>
    <dgm:cxn modelId="{6B9EF96F-0AD2-D146-BF47-B50E14D99BAD}" srcId="{9EF2FB94-6789-634D-B4BA-D5C19DF65B96}" destId="{3AA4DB4A-C56E-1941-BBC6-A11C280FE2B3}" srcOrd="5" destOrd="0" parTransId="{AF5EA5D0-4E89-844D-8084-D75B435AFDED}" sibTransId="{AFF1F860-1117-6F4C-8CD2-7317E332AEE0}"/>
    <dgm:cxn modelId="{20D3A75E-8D31-A542-A4F0-E74CCFAA2AB2}" type="presOf" srcId="{76E762CB-641D-9A49-99DB-75D5F80B0C98}" destId="{0F5FD101-E74B-4042-AB3B-10EF6AB09A6F}" srcOrd="0" destOrd="0" presId="urn:microsoft.com/office/officeart/2005/8/layout/cycle5"/>
    <dgm:cxn modelId="{3F252931-E58A-7C4C-A3C6-37430BA97910}" type="presOf" srcId="{5022FDB7-5E74-0844-A874-0217848041B6}" destId="{C1C80922-E7B7-5D47-AAE0-67D9A0765AF5}" srcOrd="0" destOrd="0" presId="urn:microsoft.com/office/officeart/2005/8/layout/cycle5"/>
    <dgm:cxn modelId="{93E8B16B-32CE-774E-AC41-01D08BF476C7}" type="presOf" srcId="{9EF2FB94-6789-634D-B4BA-D5C19DF65B96}" destId="{A6E59491-537C-F842-8CF7-7EFDF077012E}" srcOrd="0" destOrd="0" presId="urn:microsoft.com/office/officeart/2005/8/layout/cycle5"/>
    <dgm:cxn modelId="{22DFE03A-5E22-2C45-9764-B65942239849}" srcId="{9EF2FB94-6789-634D-B4BA-D5C19DF65B96}" destId="{80FF6A44-C276-894A-8824-76F576DD3ED6}" srcOrd="7" destOrd="0" parTransId="{86F6C7C9-EC37-2548-8DC3-3745AA618212}" sibTransId="{C6FEE6C7-DC13-CE48-89DC-8AC836F16D81}"/>
    <dgm:cxn modelId="{4B05D203-8C17-D34B-A1F6-04D0F3269E98}" type="presOf" srcId="{BF75FB6C-6930-404E-892D-6E4D5791A033}" destId="{5694B589-4579-3D45-8EF5-452AEFCAFF49}" srcOrd="0" destOrd="0" presId="urn:microsoft.com/office/officeart/2005/8/layout/cycle5"/>
    <dgm:cxn modelId="{625E7EF1-4C73-F346-A2E3-FA2E04C696B8}" type="presOf" srcId="{0D647648-D8C2-7A44-B363-CE732CC81C64}" destId="{110CE598-AEC5-6541-A38F-DAEFF1B8801A}" srcOrd="0" destOrd="0" presId="urn:microsoft.com/office/officeart/2005/8/layout/cycle5"/>
    <dgm:cxn modelId="{A1223B97-0BF0-ED4B-9D9A-28E04DD68E35}" srcId="{9EF2FB94-6789-634D-B4BA-D5C19DF65B96}" destId="{866E2196-FE13-3F4C-B57B-598319B593A6}" srcOrd="3" destOrd="0" parTransId="{8C1DEF7D-B585-1241-AC13-FAA4FF34CBD6}" sibTransId="{2747386C-BC41-C44C-8A06-6741FBFE85FE}"/>
    <dgm:cxn modelId="{A0082CE1-F757-C847-9F6A-EE0A80FCF4EA}" type="presOf" srcId="{8B9CA612-E49D-8047-A513-7924356507AE}" destId="{49ECAEBE-1FE3-1F46-92D3-360CEA87F855}" srcOrd="0" destOrd="0" presId="urn:microsoft.com/office/officeart/2005/8/layout/cycle5"/>
    <dgm:cxn modelId="{B62A452E-6318-9245-95A6-EFD9C810383F}" type="presOf" srcId="{517BC8A7-0122-7C48-BD1F-7BF6C5C4F1AD}" destId="{82843780-085A-1C4C-A531-9D8EF422007B}" srcOrd="0" destOrd="0" presId="urn:microsoft.com/office/officeart/2005/8/layout/cycle5"/>
    <dgm:cxn modelId="{2D3ED499-D698-5548-8B7F-373F78272B90}" type="presOf" srcId="{AFF1F860-1117-6F4C-8CD2-7317E332AEE0}" destId="{1E5BD4F3-ABB2-6443-8731-93F84D645A96}" srcOrd="0" destOrd="0" presId="urn:microsoft.com/office/officeart/2005/8/layout/cycle5"/>
    <dgm:cxn modelId="{94E0E08B-3D89-C54C-B5A7-CDA481936FEA}" srcId="{9EF2FB94-6789-634D-B4BA-D5C19DF65B96}" destId="{99470D78-DC27-A442-86EA-E2F901C9E154}" srcOrd="1" destOrd="0" parTransId="{38254C5C-EE00-D247-B619-847CE5ED7A1B}" sibTransId="{5022FDB7-5E74-0844-A874-0217848041B6}"/>
    <dgm:cxn modelId="{12EBDBAD-4B97-AD4C-8F63-C1315DD02EB5}" type="presParOf" srcId="{A6E59491-537C-F842-8CF7-7EFDF077012E}" destId="{D96F7D76-62FB-F142-BD47-E479B6D5598F}" srcOrd="0" destOrd="0" presId="urn:microsoft.com/office/officeart/2005/8/layout/cycle5"/>
    <dgm:cxn modelId="{142E5D6A-8461-B842-856B-4AA0F741EE87}" type="presParOf" srcId="{A6E59491-537C-F842-8CF7-7EFDF077012E}" destId="{470C80FF-A8AC-BA49-AD7D-ED448E05BF2D}" srcOrd="1" destOrd="0" presId="urn:microsoft.com/office/officeart/2005/8/layout/cycle5"/>
    <dgm:cxn modelId="{F66C62C9-52FD-564B-9874-E0CD41408C3D}" type="presParOf" srcId="{A6E59491-537C-F842-8CF7-7EFDF077012E}" destId="{49ECAEBE-1FE3-1F46-92D3-360CEA87F855}" srcOrd="2" destOrd="0" presId="urn:microsoft.com/office/officeart/2005/8/layout/cycle5"/>
    <dgm:cxn modelId="{AB7326AA-32F4-354C-BE38-711A0446CF7A}" type="presParOf" srcId="{A6E59491-537C-F842-8CF7-7EFDF077012E}" destId="{343EC7E1-8886-D64E-860C-6149AF2F4827}" srcOrd="3" destOrd="0" presId="urn:microsoft.com/office/officeart/2005/8/layout/cycle5"/>
    <dgm:cxn modelId="{A02774CC-1685-604C-A452-2EBB02EAF02F}" type="presParOf" srcId="{A6E59491-537C-F842-8CF7-7EFDF077012E}" destId="{2BF45DC4-2B42-9048-AE27-99D6F2BF727C}" srcOrd="4" destOrd="0" presId="urn:microsoft.com/office/officeart/2005/8/layout/cycle5"/>
    <dgm:cxn modelId="{DC356DE5-A838-B243-843E-013438A174AE}" type="presParOf" srcId="{A6E59491-537C-F842-8CF7-7EFDF077012E}" destId="{C1C80922-E7B7-5D47-AAE0-67D9A0765AF5}" srcOrd="5" destOrd="0" presId="urn:microsoft.com/office/officeart/2005/8/layout/cycle5"/>
    <dgm:cxn modelId="{21595406-BCD6-DA4C-8CB7-2637F5B941D7}" type="presParOf" srcId="{A6E59491-537C-F842-8CF7-7EFDF077012E}" destId="{8D241913-DF25-E547-9F14-6F3ED7EEFE33}" srcOrd="6" destOrd="0" presId="urn:microsoft.com/office/officeart/2005/8/layout/cycle5"/>
    <dgm:cxn modelId="{7D14A34D-E9C1-8941-B8AA-38983A42E418}" type="presParOf" srcId="{A6E59491-537C-F842-8CF7-7EFDF077012E}" destId="{26F7E0A6-09F8-EE42-B4D7-B02C1C738266}" srcOrd="7" destOrd="0" presId="urn:microsoft.com/office/officeart/2005/8/layout/cycle5"/>
    <dgm:cxn modelId="{26A041AA-7FA8-634E-A531-8A96AD71C0AA}" type="presParOf" srcId="{A6E59491-537C-F842-8CF7-7EFDF077012E}" destId="{110CE598-AEC5-6541-A38F-DAEFF1B8801A}" srcOrd="8" destOrd="0" presId="urn:microsoft.com/office/officeart/2005/8/layout/cycle5"/>
    <dgm:cxn modelId="{3C29EA03-17AA-2546-88A0-9C3084B2B1E5}" type="presParOf" srcId="{A6E59491-537C-F842-8CF7-7EFDF077012E}" destId="{472336EA-366B-9144-88B5-7AFE18E49190}" srcOrd="9" destOrd="0" presId="urn:microsoft.com/office/officeart/2005/8/layout/cycle5"/>
    <dgm:cxn modelId="{04496A8E-A0CF-4B42-BEEB-04821905B520}" type="presParOf" srcId="{A6E59491-537C-F842-8CF7-7EFDF077012E}" destId="{66B2AE78-BF7F-BC48-AD44-264EC1D21F6F}" srcOrd="10" destOrd="0" presId="urn:microsoft.com/office/officeart/2005/8/layout/cycle5"/>
    <dgm:cxn modelId="{D5AA513E-901A-954F-83AD-1E11F41F7C26}" type="presParOf" srcId="{A6E59491-537C-F842-8CF7-7EFDF077012E}" destId="{5DFAE0E0-5659-A240-BC05-19EDC597B5CB}" srcOrd="11" destOrd="0" presId="urn:microsoft.com/office/officeart/2005/8/layout/cycle5"/>
    <dgm:cxn modelId="{F456CB47-7E55-754B-9AD7-B6D341CA936F}" type="presParOf" srcId="{A6E59491-537C-F842-8CF7-7EFDF077012E}" destId="{E9CCBB02-49E8-334E-A0B2-3DF5F1435BF3}" srcOrd="12" destOrd="0" presId="urn:microsoft.com/office/officeart/2005/8/layout/cycle5"/>
    <dgm:cxn modelId="{9FA8DD28-776D-6E42-9185-BDCA126A8823}" type="presParOf" srcId="{A6E59491-537C-F842-8CF7-7EFDF077012E}" destId="{44216A78-22FB-ED45-98A2-0718E3F95716}" srcOrd="13" destOrd="0" presId="urn:microsoft.com/office/officeart/2005/8/layout/cycle5"/>
    <dgm:cxn modelId="{41FF495F-8B8E-7D4D-AD49-339392D4F6EC}" type="presParOf" srcId="{A6E59491-537C-F842-8CF7-7EFDF077012E}" destId="{82843780-085A-1C4C-A531-9D8EF422007B}" srcOrd="14" destOrd="0" presId="urn:microsoft.com/office/officeart/2005/8/layout/cycle5"/>
    <dgm:cxn modelId="{51DE4AB9-1336-AE45-9139-959E1A8B8CCE}" type="presParOf" srcId="{A6E59491-537C-F842-8CF7-7EFDF077012E}" destId="{2CE60EC4-3DE1-CA41-BEC4-150B0F0466BC}" srcOrd="15" destOrd="0" presId="urn:microsoft.com/office/officeart/2005/8/layout/cycle5"/>
    <dgm:cxn modelId="{DADAD465-3A3B-2A4C-A560-5AC095C0DDA9}" type="presParOf" srcId="{A6E59491-537C-F842-8CF7-7EFDF077012E}" destId="{45EB7A78-4A78-5A49-9DFD-DD3EF39B04BE}" srcOrd="16" destOrd="0" presId="urn:microsoft.com/office/officeart/2005/8/layout/cycle5"/>
    <dgm:cxn modelId="{1A3399B9-CEC2-4A4D-B298-8358817A2F1D}" type="presParOf" srcId="{A6E59491-537C-F842-8CF7-7EFDF077012E}" destId="{1E5BD4F3-ABB2-6443-8731-93F84D645A96}" srcOrd="17" destOrd="0" presId="urn:microsoft.com/office/officeart/2005/8/layout/cycle5"/>
    <dgm:cxn modelId="{ECE139E0-7B5C-AD48-B335-6E9748245A14}" type="presParOf" srcId="{A6E59491-537C-F842-8CF7-7EFDF077012E}" destId="{5694B589-4579-3D45-8EF5-452AEFCAFF49}" srcOrd="18" destOrd="0" presId="urn:microsoft.com/office/officeart/2005/8/layout/cycle5"/>
    <dgm:cxn modelId="{9999AD1D-AD9E-9746-A5ED-902C32B2C8AF}" type="presParOf" srcId="{A6E59491-537C-F842-8CF7-7EFDF077012E}" destId="{4131E0B1-3E4F-3744-B454-148433F0E64E}" srcOrd="19" destOrd="0" presId="urn:microsoft.com/office/officeart/2005/8/layout/cycle5"/>
    <dgm:cxn modelId="{6FFEFA2B-5C13-004E-A7CE-8545A87B03D3}" type="presParOf" srcId="{A6E59491-537C-F842-8CF7-7EFDF077012E}" destId="{0F5FD101-E74B-4042-AB3B-10EF6AB09A6F}" srcOrd="20" destOrd="0" presId="urn:microsoft.com/office/officeart/2005/8/layout/cycle5"/>
    <dgm:cxn modelId="{D10B605C-4859-4E4B-AB31-3A865EE33981}" type="presParOf" srcId="{A6E59491-537C-F842-8CF7-7EFDF077012E}" destId="{7FCD7C45-C8E0-3A44-99DF-5A7A9433A805}" srcOrd="21" destOrd="0" presId="urn:microsoft.com/office/officeart/2005/8/layout/cycle5"/>
    <dgm:cxn modelId="{E5D7543C-87B0-5647-B4EB-8712607838AB}" type="presParOf" srcId="{A6E59491-537C-F842-8CF7-7EFDF077012E}" destId="{51A27192-8E16-CD44-BEB8-E4A5980BB338}" srcOrd="22" destOrd="0" presId="urn:microsoft.com/office/officeart/2005/8/layout/cycle5"/>
    <dgm:cxn modelId="{BBADA308-71FF-7E4B-AFCA-C7B99378090E}" type="presParOf" srcId="{A6E59491-537C-F842-8CF7-7EFDF077012E}" destId="{0DA74470-2EBC-F940-8DEB-B634A2E7F510}" srcOrd="23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AE401F-CBC4-5E42-BBF1-7FB5A8619A54}" type="doc">
      <dgm:prSet loTypeId="urn:microsoft.com/office/officeart/2005/8/layout/matrix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07A244-C412-314E-8A4A-F907DD0E1A73}">
      <dgm:prSet custT="1"/>
      <dgm:spPr/>
      <dgm:t>
        <a:bodyPr/>
        <a:lstStyle/>
        <a:p>
          <a:pPr rtl="0"/>
          <a:r>
            <a:rPr lang="en-US" sz="2000" dirty="0" smtClean="0">
              <a:solidFill>
                <a:srgbClr val="000000"/>
              </a:solidFill>
            </a:rPr>
            <a:t>- Follow up with employers about job orders for Haitian workers in 2015 </a:t>
          </a:r>
        </a:p>
      </dgm:t>
    </dgm:pt>
    <dgm:pt modelId="{03069BD9-A412-A74F-9123-0D3B7B2ECBDC}" type="parTrans" cxnId="{E0059AF1-D92E-304D-A005-8721C26F2DA6}">
      <dgm:prSet/>
      <dgm:spPr/>
      <dgm:t>
        <a:bodyPr/>
        <a:lstStyle/>
        <a:p>
          <a:endParaRPr lang="en-US"/>
        </a:p>
      </dgm:t>
    </dgm:pt>
    <dgm:pt modelId="{036F7242-77DF-134B-B903-AE06420A673D}" type="sibTrans" cxnId="{E0059AF1-D92E-304D-A005-8721C26F2DA6}">
      <dgm:prSet/>
      <dgm:spPr/>
      <dgm:t>
        <a:bodyPr/>
        <a:lstStyle/>
        <a:p>
          <a:endParaRPr lang="en-US"/>
        </a:p>
      </dgm:t>
    </dgm:pt>
    <dgm:pt modelId="{F39C6EB7-071A-F848-B66F-1631B5EAE79D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dirty="0" smtClean="0">
              <a:solidFill>
                <a:schemeClr val="tx1"/>
              </a:solidFill>
            </a:rPr>
            <a:t>- Customized pre-departure training program</a:t>
          </a:r>
          <a:endParaRPr lang="en-US" sz="2000" dirty="0" smtClean="0"/>
        </a:p>
      </dgm:t>
    </dgm:pt>
    <dgm:pt modelId="{AD625135-EC6F-C944-B421-18F0777B7FFD}" type="parTrans" cxnId="{7D1E0F0E-F232-984D-8294-0A5E8049FD33}">
      <dgm:prSet/>
      <dgm:spPr/>
      <dgm:t>
        <a:bodyPr/>
        <a:lstStyle/>
        <a:p>
          <a:endParaRPr lang="en-US"/>
        </a:p>
      </dgm:t>
    </dgm:pt>
    <dgm:pt modelId="{77DFFFD8-BDE4-B54C-8C84-49F6248DA5DF}" type="sibTrans" cxnId="{7D1E0F0E-F232-984D-8294-0A5E8049FD33}">
      <dgm:prSet/>
      <dgm:spPr/>
      <dgm:t>
        <a:bodyPr/>
        <a:lstStyle/>
        <a:p>
          <a:endParaRPr lang="en-US"/>
        </a:p>
      </dgm:t>
    </dgm:pt>
    <dgm:pt modelId="{9937E681-47F5-C94A-BB5B-C2F30BD16D4E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US" sz="2000" dirty="0" smtClean="0">
              <a:solidFill>
                <a:schemeClr val="tx1"/>
              </a:solidFill>
            </a:rPr>
            <a:t>- Educational exchange for 10 Haitian agricultural associations to visit US farms</a:t>
          </a:r>
        </a:p>
      </dgm:t>
    </dgm:pt>
    <dgm:pt modelId="{BE19E767-38E2-DD45-BDFD-C0618BE41E60}" type="parTrans" cxnId="{3E0E18A3-E033-D647-B0EE-F4120CF340DB}">
      <dgm:prSet/>
      <dgm:spPr/>
      <dgm:t>
        <a:bodyPr/>
        <a:lstStyle/>
        <a:p>
          <a:endParaRPr lang="en-US"/>
        </a:p>
      </dgm:t>
    </dgm:pt>
    <dgm:pt modelId="{8B93D52B-3091-8B4A-9883-B2BA018B9AA4}" type="sibTrans" cxnId="{3E0E18A3-E033-D647-B0EE-F4120CF340DB}">
      <dgm:prSet/>
      <dgm:spPr/>
      <dgm:t>
        <a:bodyPr/>
        <a:lstStyle/>
        <a:p>
          <a:endParaRPr lang="en-US"/>
        </a:p>
      </dgm:t>
    </dgm:pt>
    <dgm:pt modelId="{19CFA918-E484-CC49-92D2-2B5C8545D6BE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2000" dirty="0" smtClean="0">
              <a:solidFill>
                <a:schemeClr val="tx1"/>
              </a:solidFill>
            </a:rPr>
            <a:t>- Final selection of workers</a:t>
          </a:r>
        </a:p>
        <a:p>
          <a:r>
            <a:rPr lang="en-US" sz="2000" dirty="0" smtClean="0">
              <a:solidFill>
                <a:schemeClr val="tx1"/>
              </a:solidFill>
            </a:rPr>
            <a:t>- Departure and monitoring of workers in the US</a:t>
          </a:r>
        </a:p>
        <a:p>
          <a:r>
            <a:rPr lang="en-US" sz="2000" dirty="0" smtClean="0">
              <a:solidFill>
                <a:schemeClr val="tx1"/>
              </a:solidFill>
            </a:rPr>
            <a:t>- CGD study</a:t>
          </a:r>
          <a:endParaRPr lang="en-US" sz="2000" dirty="0">
            <a:solidFill>
              <a:schemeClr val="tx1"/>
            </a:solidFill>
          </a:endParaRPr>
        </a:p>
      </dgm:t>
    </dgm:pt>
    <dgm:pt modelId="{922561DD-0E6E-E44A-8BF9-44CC8E03A563}" type="sibTrans" cxnId="{652DF703-D487-0540-A7CD-0D0A3CD18521}">
      <dgm:prSet/>
      <dgm:spPr/>
      <dgm:t>
        <a:bodyPr/>
        <a:lstStyle/>
        <a:p>
          <a:endParaRPr lang="en-US"/>
        </a:p>
      </dgm:t>
    </dgm:pt>
    <dgm:pt modelId="{D335A40D-4073-B047-96A4-7AFD0BFB4ADB}" type="parTrans" cxnId="{652DF703-D487-0540-A7CD-0D0A3CD18521}">
      <dgm:prSet/>
      <dgm:spPr/>
      <dgm:t>
        <a:bodyPr/>
        <a:lstStyle/>
        <a:p>
          <a:endParaRPr lang="en-US"/>
        </a:p>
      </dgm:t>
    </dgm:pt>
    <dgm:pt modelId="{838621F4-BF76-2247-928F-855C70F54625}">
      <dgm:prSet/>
      <dgm:spPr/>
      <dgm:t>
        <a:bodyPr/>
        <a:lstStyle/>
        <a:p>
          <a:endParaRPr lang="en-US"/>
        </a:p>
      </dgm:t>
    </dgm:pt>
    <dgm:pt modelId="{A2044C8C-9725-6E41-BF1A-929DBC2AC23D}" type="parTrans" cxnId="{FADBDB58-9BAB-5E43-8AEF-5A3CFEADFED7}">
      <dgm:prSet/>
      <dgm:spPr/>
      <dgm:t>
        <a:bodyPr/>
        <a:lstStyle/>
        <a:p>
          <a:endParaRPr lang="en-US"/>
        </a:p>
      </dgm:t>
    </dgm:pt>
    <dgm:pt modelId="{D244A378-662B-7744-B4C7-43ABC6287908}" type="sibTrans" cxnId="{FADBDB58-9BAB-5E43-8AEF-5A3CFEADFED7}">
      <dgm:prSet/>
      <dgm:spPr/>
      <dgm:t>
        <a:bodyPr/>
        <a:lstStyle/>
        <a:p>
          <a:endParaRPr lang="en-US"/>
        </a:p>
      </dgm:t>
    </dgm:pt>
    <dgm:pt modelId="{9BD6D9C5-EBA8-4049-B0F4-F9CFED6936D3}">
      <dgm:prSet/>
      <dgm:spPr/>
      <dgm:t>
        <a:bodyPr/>
        <a:lstStyle/>
        <a:p>
          <a:endParaRPr lang="en-US"/>
        </a:p>
      </dgm:t>
    </dgm:pt>
    <dgm:pt modelId="{8672E5BA-C824-B74D-BAF4-F50A8EAD908F}" type="parTrans" cxnId="{D1BD74A6-87E8-6745-B7AB-F3C599FAA720}">
      <dgm:prSet/>
      <dgm:spPr/>
      <dgm:t>
        <a:bodyPr/>
        <a:lstStyle/>
        <a:p>
          <a:endParaRPr lang="en-US"/>
        </a:p>
      </dgm:t>
    </dgm:pt>
    <dgm:pt modelId="{6065B28C-0FBF-1C4D-A073-FC9501F85B54}" type="sibTrans" cxnId="{D1BD74A6-87E8-6745-B7AB-F3C599FAA720}">
      <dgm:prSet/>
      <dgm:spPr/>
      <dgm:t>
        <a:bodyPr/>
        <a:lstStyle/>
        <a:p>
          <a:endParaRPr lang="en-US"/>
        </a:p>
      </dgm:t>
    </dgm:pt>
    <dgm:pt modelId="{1C7902AE-EF13-EE40-A18A-300C89F31C0F}">
      <dgm:prSet/>
      <dgm:spPr/>
      <dgm:t>
        <a:bodyPr/>
        <a:lstStyle/>
        <a:p>
          <a:endParaRPr lang="en-US"/>
        </a:p>
      </dgm:t>
    </dgm:pt>
    <dgm:pt modelId="{6A447BEE-CC32-0A4B-AF14-178941710E5D}" type="parTrans" cxnId="{2D258B3E-3689-7640-9B62-26AC8B0C9C42}">
      <dgm:prSet/>
      <dgm:spPr/>
      <dgm:t>
        <a:bodyPr/>
        <a:lstStyle/>
        <a:p>
          <a:endParaRPr lang="en-US"/>
        </a:p>
      </dgm:t>
    </dgm:pt>
    <dgm:pt modelId="{8A326BC4-6D3F-DE41-9398-22D8248FE872}" type="sibTrans" cxnId="{2D258B3E-3689-7640-9B62-26AC8B0C9C42}">
      <dgm:prSet/>
      <dgm:spPr/>
      <dgm:t>
        <a:bodyPr/>
        <a:lstStyle/>
        <a:p>
          <a:endParaRPr lang="en-US"/>
        </a:p>
      </dgm:t>
    </dgm:pt>
    <dgm:pt modelId="{11C10257-720E-AB43-B8D3-A2D80D24DD79}" type="pres">
      <dgm:prSet presAssocID="{9EAE401F-CBC4-5E42-BBF1-7FB5A8619A5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B6A306-FA86-FA4F-80AC-64EA2F51E73D}" type="pres">
      <dgm:prSet presAssocID="{9EAE401F-CBC4-5E42-BBF1-7FB5A8619A54}" presName="diamond" presStyleLbl="bgShp" presStyleIdx="0" presStyleCnt="1" custLinFactNeighborX="-803"/>
      <dgm:spPr/>
      <dgm:t>
        <a:bodyPr/>
        <a:lstStyle/>
        <a:p>
          <a:endParaRPr lang="en-US"/>
        </a:p>
      </dgm:t>
    </dgm:pt>
    <dgm:pt modelId="{39C96275-EEA2-9341-8C4B-F7434E54F8DC}" type="pres">
      <dgm:prSet presAssocID="{9EAE401F-CBC4-5E42-BBF1-7FB5A8619A54}" presName="quad1" presStyleLbl="node1" presStyleIdx="0" presStyleCnt="4" custScaleX="173961" custScaleY="100137" custLinFactNeighborX="-48657" custLinFactNeighborY="-61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0C6675-ED13-424C-9810-CD2CEF1AABFC}" type="pres">
      <dgm:prSet presAssocID="{9EAE401F-CBC4-5E42-BBF1-7FB5A8619A54}" presName="quad2" presStyleLbl="node1" presStyleIdx="1" presStyleCnt="4" custScaleX="170648" custScaleY="98663" custLinFactNeighborX="36849" custLinFactNeighborY="-44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84B0F6-09C5-4C4A-9027-7F83822B8826}" type="pres">
      <dgm:prSet presAssocID="{9EAE401F-CBC4-5E42-BBF1-7FB5A8619A54}" presName="quad3" presStyleLbl="node1" presStyleIdx="2" presStyleCnt="4" custScaleX="181065" custScaleY="118687" custLinFactNeighborX="-46485" custLinFactNeighborY="150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00A1C-BECC-B34C-BBC6-E9C1C0AF5F37}" type="pres">
      <dgm:prSet presAssocID="{9EAE401F-CBC4-5E42-BBF1-7FB5A8619A54}" presName="quad4" presStyleLbl="node1" presStyleIdx="3" presStyleCnt="4" custScaleX="172801" custScaleY="115620" custLinFactNeighborX="40732" custLinFactNeighborY="158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258B3E-3689-7640-9B62-26AC8B0C9C42}" srcId="{9EAE401F-CBC4-5E42-BBF1-7FB5A8619A54}" destId="{1C7902AE-EF13-EE40-A18A-300C89F31C0F}" srcOrd="4" destOrd="0" parTransId="{6A447BEE-CC32-0A4B-AF14-178941710E5D}" sibTransId="{8A326BC4-6D3F-DE41-9398-22D8248FE872}"/>
    <dgm:cxn modelId="{490D4A2A-A2C8-3249-8FEC-5E4448AFBFA9}" type="presOf" srcId="{9EAE401F-CBC4-5E42-BBF1-7FB5A8619A54}" destId="{11C10257-720E-AB43-B8D3-A2D80D24DD79}" srcOrd="0" destOrd="0" presId="urn:microsoft.com/office/officeart/2005/8/layout/matrix3"/>
    <dgm:cxn modelId="{7D1E0F0E-F232-984D-8294-0A5E8049FD33}" srcId="{9EAE401F-CBC4-5E42-BBF1-7FB5A8619A54}" destId="{F39C6EB7-071A-F848-B66F-1631B5EAE79D}" srcOrd="1" destOrd="0" parTransId="{AD625135-EC6F-C944-B421-18F0777B7FFD}" sibTransId="{77DFFFD8-BDE4-B54C-8C84-49F6248DA5DF}"/>
    <dgm:cxn modelId="{D1BD74A6-87E8-6745-B7AB-F3C599FAA720}" srcId="{9EAE401F-CBC4-5E42-BBF1-7FB5A8619A54}" destId="{9BD6D9C5-EBA8-4049-B0F4-F9CFED6936D3}" srcOrd="5" destOrd="0" parTransId="{8672E5BA-C824-B74D-BAF4-F50A8EAD908F}" sibTransId="{6065B28C-0FBF-1C4D-A073-FC9501F85B54}"/>
    <dgm:cxn modelId="{E0059AF1-D92E-304D-A005-8721C26F2DA6}" srcId="{9EAE401F-CBC4-5E42-BBF1-7FB5A8619A54}" destId="{0E07A244-C412-314E-8A4A-F907DD0E1A73}" srcOrd="0" destOrd="0" parTransId="{03069BD9-A412-A74F-9123-0D3B7B2ECBDC}" sibTransId="{036F7242-77DF-134B-B903-AE06420A673D}"/>
    <dgm:cxn modelId="{3E0E18A3-E033-D647-B0EE-F4120CF340DB}" srcId="{9EAE401F-CBC4-5E42-BBF1-7FB5A8619A54}" destId="{9937E681-47F5-C94A-BB5B-C2F30BD16D4E}" srcOrd="2" destOrd="0" parTransId="{BE19E767-38E2-DD45-BDFD-C0618BE41E60}" sibTransId="{8B93D52B-3091-8B4A-9883-B2BA018B9AA4}"/>
    <dgm:cxn modelId="{89115CF3-87E5-E042-ACE6-DF76EBEA8844}" type="presOf" srcId="{19CFA918-E484-CC49-92D2-2B5C8545D6BE}" destId="{22B00A1C-BECC-B34C-BBC6-E9C1C0AF5F37}" srcOrd="0" destOrd="0" presId="urn:microsoft.com/office/officeart/2005/8/layout/matrix3"/>
    <dgm:cxn modelId="{390D70DF-8410-D24E-8A27-1BCB9A126D66}" type="presOf" srcId="{F39C6EB7-071A-F848-B66F-1631B5EAE79D}" destId="{500C6675-ED13-424C-9810-CD2CEF1AABFC}" srcOrd="0" destOrd="0" presId="urn:microsoft.com/office/officeart/2005/8/layout/matrix3"/>
    <dgm:cxn modelId="{14728020-0E7B-E34B-94E3-51A3F13855ED}" type="presOf" srcId="{0E07A244-C412-314E-8A4A-F907DD0E1A73}" destId="{39C96275-EEA2-9341-8C4B-F7434E54F8DC}" srcOrd="0" destOrd="0" presId="urn:microsoft.com/office/officeart/2005/8/layout/matrix3"/>
    <dgm:cxn modelId="{FADBDB58-9BAB-5E43-8AEF-5A3CFEADFED7}" srcId="{9EAE401F-CBC4-5E42-BBF1-7FB5A8619A54}" destId="{838621F4-BF76-2247-928F-855C70F54625}" srcOrd="6" destOrd="0" parTransId="{A2044C8C-9725-6E41-BF1A-929DBC2AC23D}" sibTransId="{D244A378-662B-7744-B4C7-43ABC6287908}"/>
    <dgm:cxn modelId="{079009E3-0307-BE4E-9FA3-7AE52237FD36}" type="presOf" srcId="{9937E681-47F5-C94A-BB5B-C2F30BD16D4E}" destId="{4484B0F6-09C5-4C4A-9027-7F83822B8826}" srcOrd="0" destOrd="0" presId="urn:microsoft.com/office/officeart/2005/8/layout/matrix3"/>
    <dgm:cxn modelId="{652DF703-D487-0540-A7CD-0D0A3CD18521}" srcId="{9EAE401F-CBC4-5E42-BBF1-7FB5A8619A54}" destId="{19CFA918-E484-CC49-92D2-2B5C8545D6BE}" srcOrd="3" destOrd="0" parTransId="{D335A40D-4073-B047-96A4-7AFD0BFB4ADB}" sibTransId="{922561DD-0E6E-E44A-8BF9-44CC8E03A563}"/>
    <dgm:cxn modelId="{5B3ADE84-F3CD-9E45-8F3B-1BA7FD2B986A}" type="presParOf" srcId="{11C10257-720E-AB43-B8D3-A2D80D24DD79}" destId="{E7B6A306-FA86-FA4F-80AC-64EA2F51E73D}" srcOrd="0" destOrd="0" presId="urn:microsoft.com/office/officeart/2005/8/layout/matrix3"/>
    <dgm:cxn modelId="{E5AE96AA-B796-D94F-B035-56F065102D78}" type="presParOf" srcId="{11C10257-720E-AB43-B8D3-A2D80D24DD79}" destId="{39C96275-EEA2-9341-8C4B-F7434E54F8DC}" srcOrd="1" destOrd="0" presId="urn:microsoft.com/office/officeart/2005/8/layout/matrix3"/>
    <dgm:cxn modelId="{BFA9AD9E-7088-7549-94ED-C2F320D42C28}" type="presParOf" srcId="{11C10257-720E-AB43-B8D3-A2D80D24DD79}" destId="{500C6675-ED13-424C-9810-CD2CEF1AABFC}" srcOrd="2" destOrd="0" presId="urn:microsoft.com/office/officeart/2005/8/layout/matrix3"/>
    <dgm:cxn modelId="{C09B3F0A-BBD0-0B4C-81C1-03F05124D0EC}" type="presParOf" srcId="{11C10257-720E-AB43-B8D3-A2D80D24DD79}" destId="{4484B0F6-09C5-4C4A-9027-7F83822B8826}" srcOrd="3" destOrd="0" presId="urn:microsoft.com/office/officeart/2005/8/layout/matrix3"/>
    <dgm:cxn modelId="{F5AC359E-D9AD-E242-BB72-4B5F8E3BBD2D}" type="presParOf" srcId="{11C10257-720E-AB43-B8D3-A2D80D24DD79}" destId="{22B00A1C-BECC-B34C-BBC6-E9C1C0AF5F3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B1622-72BD-1940-AAE0-DE4D119B6A4C}">
      <dsp:nvSpPr>
        <dsp:cNvPr id="0" name=""/>
        <dsp:cNvSpPr/>
      </dsp:nvSpPr>
      <dsp:spPr>
        <a:xfrm>
          <a:off x="37277" y="1662251"/>
          <a:ext cx="1911796" cy="106744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solidFill>
                <a:srgbClr val="800000"/>
              </a:solidFill>
            </a:rPr>
            <a:t>GoH</a:t>
          </a:r>
          <a:r>
            <a:rPr lang="en-US" sz="1400" b="1" kern="1200" dirty="0" smtClean="0">
              <a:solidFill>
                <a:srgbClr val="800000"/>
              </a:solidFill>
            </a:rPr>
            <a:t> H-2A Visa Task Force</a:t>
          </a:r>
          <a:endParaRPr lang="en-US" sz="1400" b="1" kern="1200" dirty="0">
            <a:solidFill>
              <a:srgbClr val="800000"/>
            </a:solidFill>
          </a:endParaRPr>
        </a:p>
      </dsp:txBody>
      <dsp:txXfrm>
        <a:off x="570998" y="1662251"/>
        <a:ext cx="844354" cy="1067442"/>
      </dsp:txXfrm>
    </dsp:sp>
    <dsp:sp modelId="{CE0F124E-C968-3F4D-AD5D-C6ED87840004}">
      <dsp:nvSpPr>
        <dsp:cNvPr id="0" name=""/>
        <dsp:cNvSpPr/>
      </dsp:nvSpPr>
      <dsp:spPr>
        <a:xfrm>
          <a:off x="1707980" y="1649340"/>
          <a:ext cx="2831181" cy="111179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800000"/>
              </a:solidFill>
            </a:rPr>
            <a:t>Employer Outreach in the US/Assessment of Agricultural sites in Haiti</a:t>
          </a:r>
          <a:endParaRPr lang="en-US" sz="1400" b="1" kern="1200" dirty="0">
            <a:solidFill>
              <a:srgbClr val="800000"/>
            </a:solidFill>
          </a:endParaRPr>
        </a:p>
      </dsp:txBody>
      <dsp:txXfrm>
        <a:off x="2263878" y="1649340"/>
        <a:ext cx="1719385" cy="1111796"/>
      </dsp:txXfrm>
    </dsp:sp>
    <dsp:sp modelId="{DF2E9E35-5469-814A-AD18-0879C50F7634}">
      <dsp:nvSpPr>
        <dsp:cNvPr id="0" name=""/>
        <dsp:cNvSpPr/>
      </dsp:nvSpPr>
      <dsp:spPr>
        <a:xfrm>
          <a:off x="4310466" y="1641267"/>
          <a:ext cx="2398965" cy="110066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800000"/>
              </a:solidFill>
            </a:rPr>
            <a:t>Stakeholder Workshop, Embassy Meeting</a:t>
          </a:r>
          <a:endParaRPr lang="en-US" sz="1400" b="1" kern="1200" dirty="0">
            <a:solidFill>
              <a:srgbClr val="800000"/>
            </a:solidFill>
          </a:endParaRPr>
        </a:p>
      </dsp:txBody>
      <dsp:txXfrm>
        <a:off x="4860799" y="1641267"/>
        <a:ext cx="1298300" cy="1100665"/>
      </dsp:txXfrm>
    </dsp:sp>
    <dsp:sp modelId="{851FC732-0D94-3142-904C-532FB71BACA6}">
      <dsp:nvSpPr>
        <dsp:cNvPr id="0" name=""/>
        <dsp:cNvSpPr/>
      </dsp:nvSpPr>
      <dsp:spPr>
        <a:xfrm>
          <a:off x="6491436" y="1649685"/>
          <a:ext cx="2161009" cy="109615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800000"/>
              </a:solidFill>
            </a:rPr>
            <a:t>National Council of Agricultural Employers Conference</a:t>
          </a:r>
          <a:endParaRPr lang="en-US" sz="1400" b="1" kern="1200" dirty="0">
            <a:solidFill>
              <a:srgbClr val="800000"/>
            </a:solidFill>
          </a:endParaRPr>
        </a:p>
      </dsp:txBody>
      <dsp:txXfrm>
        <a:off x="7039513" y="1649685"/>
        <a:ext cx="1064856" cy="10961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F7D76-62FB-F142-BD47-E479B6D5598F}">
      <dsp:nvSpPr>
        <dsp:cNvPr id="0" name=""/>
        <dsp:cNvSpPr/>
      </dsp:nvSpPr>
      <dsp:spPr>
        <a:xfrm>
          <a:off x="3658255" y="-2723"/>
          <a:ext cx="1783949" cy="644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Employer               State Job Order             Form 790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3689692" y="28714"/>
        <a:ext cx="1721075" cy="581126"/>
      </dsp:txXfrm>
    </dsp:sp>
    <dsp:sp modelId="{49ECAEBE-1FE3-1F46-92D3-360CEA87F855}">
      <dsp:nvSpPr>
        <dsp:cNvPr id="0" name=""/>
        <dsp:cNvSpPr/>
      </dsp:nvSpPr>
      <dsp:spPr>
        <a:xfrm>
          <a:off x="3855852" y="554170"/>
          <a:ext cx="4212529" cy="4212529"/>
        </a:xfrm>
        <a:custGeom>
          <a:avLst/>
          <a:gdLst/>
          <a:ahLst/>
          <a:cxnLst/>
          <a:rect l="0" t="0" r="0" b="0"/>
          <a:pathLst>
            <a:path>
              <a:moveTo>
                <a:pt x="1852078" y="15393"/>
              </a:moveTo>
              <a:arcTo wR="2106264" hR="2106264" stAng="15784116" swAng="136448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EC7E1-8886-D64E-860C-6149AF2F4827}">
      <dsp:nvSpPr>
        <dsp:cNvPr id="0" name=""/>
        <dsp:cNvSpPr/>
      </dsp:nvSpPr>
      <dsp:spPr>
        <a:xfrm>
          <a:off x="5732031" y="724048"/>
          <a:ext cx="2550307" cy="7462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Employer Application for          Foreign Worker Certification                     Form 9142A to </a:t>
          </a:r>
          <a:r>
            <a:rPr lang="en-US" sz="1400" kern="1200" dirty="0" err="1" smtClean="0">
              <a:solidFill>
                <a:srgbClr val="000000"/>
              </a:solidFill>
            </a:rPr>
            <a:t>DoL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5768460" y="760477"/>
        <a:ext cx="2477449" cy="673384"/>
      </dsp:txXfrm>
    </dsp:sp>
    <dsp:sp modelId="{C1C80922-E7B7-5D47-AAE0-67D9A0765AF5}">
      <dsp:nvSpPr>
        <dsp:cNvPr id="0" name=""/>
        <dsp:cNvSpPr/>
      </dsp:nvSpPr>
      <dsp:spPr>
        <a:xfrm>
          <a:off x="3151279" y="272021"/>
          <a:ext cx="4212529" cy="4212529"/>
        </a:xfrm>
        <a:custGeom>
          <a:avLst/>
          <a:gdLst/>
          <a:ahLst/>
          <a:cxnLst/>
          <a:rect l="0" t="0" r="0" b="0"/>
          <a:pathLst>
            <a:path>
              <a:moveTo>
                <a:pt x="4052836" y="1301771"/>
              </a:moveTo>
              <a:arcTo wR="2106264" hR="2106264" stAng="20252719" swAng="55761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241913-DF25-E547-9F14-6F3ED7EEFE33}">
      <dsp:nvSpPr>
        <dsp:cNvPr id="0" name=""/>
        <dsp:cNvSpPr/>
      </dsp:nvSpPr>
      <dsp:spPr>
        <a:xfrm>
          <a:off x="6316046" y="2009678"/>
          <a:ext cx="2078353" cy="72886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Employer Application     for worker visa                  Form I-29 to USCIS 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6351626" y="2045258"/>
        <a:ext cx="2007193" cy="657709"/>
      </dsp:txXfrm>
    </dsp:sp>
    <dsp:sp modelId="{110CE598-AEC5-6541-A38F-DAEFF1B8801A}">
      <dsp:nvSpPr>
        <dsp:cNvPr id="0" name=""/>
        <dsp:cNvSpPr/>
      </dsp:nvSpPr>
      <dsp:spPr>
        <a:xfrm>
          <a:off x="3140203" y="357806"/>
          <a:ext cx="4212529" cy="4212529"/>
        </a:xfrm>
        <a:custGeom>
          <a:avLst/>
          <a:gdLst/>
          <a:ahLst/>
          <a:cxnLst/>
          <a:rect l="0" t="0" r="0" b="0"/>
          <a:pathLst>
            <a:path>
              <a:moveTo>
                <a:pt x="4173682" y="2508924"/>
              </a:moveTo>
              <a:arcTo wR="2106264" hR="2106264" stAng="661273" swAng="64026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2336EA-366B-9144-88B5-7AFE18E49190}">
      <dsp:nvSpPr>
        <dsp:cNvPr id="0" name=""/>
        <dsp:cNvSpPr/>
      </dsp:nvSpPr>
      <dsp:spPr>
        <a:xfrm>
          <a:off x="5820087" y="3361731"/>
          <a:ext cx="2353913" cy="72970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Worker Application for U.S. Non-Immigrant Visa       Form DS-160 to </a:t>
          </a:r>
          <a:r>
            <a:rPr lang="en-US" sz="1400" kern="1200" dirty="0" err="1" smtClean="0">
              <a:solidFill>
                <a:srgbClr val="000000"/>
              </a:solidFill>
            </a:rPr>
            <a:t>DoS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5855708" y="3397352"/>
        <a:ext cx="2282671" cy="658465"/>
      </dsp:txXfrm>
    </dsp:sp>
    <dsp:sp modelId="{5DFAE0E0-5659-A240-BC05-19EDC597B5CB}">
      <dsp:nvSpPr>
        <dsp:cNvPr id="0" name=""/>
        <dsp:cNvSpPr/>
      </dsp:nvSpPr>
      <dsp:spPr>
        <a:xfrm>
          <a:off x="3665632" y="134929"/>
          <a:ext cx="4212529" cy="4212529"/>
        </a:xfrm>
        <a:custGeom>
          <a:avLst/>
          <a:gdLst/>
          <a:ahLst/>
          <a:cxnLst/>
          <a:rect l="0" t="0" r="0" b="0"/>
          <a:pathLst>
            <a:path>
              <a:moveTo>
                <a:pt x="2825134" y="4086057"/>
              </a:moveTo>
              <a:arcTo wR="2106264" hR="2106264" stAng="4202632" swAng="16103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CBB02-49E8-334E-A0B2-3DF5F1435BF3}">
      <dsp:nvSpPr>
        <dsp:cNvPr id="0" name=""/>
        <dsp:cNvSpPr/>
      </dsp:nvSpPr>
      <dsp:spPr>
        <a:xfrm>
          <a:off x="3629104" y="4091367"/>
          <a:ext cx="1580950" cy="7309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Worker Interview at U.S. Embassy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3664787" y="4127050"/>
        <a:ext cx="1509584" cy="659610"/>
      </dsp:txXfrm>
    </dsp:sp>
    <dsp:sp modelId="{82843780-085A-1C4C-A531-9D8EF422007B}">
      <dsp:nvSpPr>
        <dsp:cNvPr id="0" name=""/>
        <dsp:cNvSpPr/>
      </dsp:nvSpPr>
      <dsp:spPr>
        <a:xfrm>
          <a:off x="1896271" y="148996"/>
          <a:ext cx="4212529" cy="4212529"/>
        </a:xfrm>
        <a:custGeom>
          <a:avLst/>
          <a:gdLst/>
          <a:ahLst/>
          <a:cxnLst/>
          <a:rect l="0" t="0" r="0" b="0"/>
          <a:pathLst>
            <a:path>
              <a:moveTo>
                <a:pt x="1542135" y="4135577"/>
              </a:moveTo>
              <a:arcTo wR="2106264" hR="2106264" stAng="6332125" swAng="97288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E60EC4-3DE1-CA41-BEC4-150B0F0466BC}">
      <dsp:nvSpPr>
        <dsp:cNvPr id="0" name=""/>
        <dsp:cNvSpPr/>
      </dsp:nvSpPr>
      <dsp:spPr>
        <a:xfrm>
          <a:off x="1680507" y="3267024"/>
          <a:ext cx="1577045" cy="66875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Visa Approved or Denied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1713153" y="3299670"/>
        <a:ext cx="1511753" cy="603459"/>
      </dsp:txXfrm>
    </dsp:sp>
    <dsp:sp modelId="{1E5BD4F3-ABB2-6443-8731-93F84D645A96}">
      <dsp:nvSpPr>
        <dsp:cNvPr id="0" name=""/>
        <dsp:cNvSpPr/>
      </dsp:nvSpPr>
      <dsp:spPr>
        <a:xfrm>
          <a:off x="1971696" y="44947"/>
          <a:ext cx="4212529" cy="4212529"/>
        </a:xfrm>
        <a:custGeom>
          <a:avLst/>
          <a:gdLst/>
          <a:ahLst/>
          <a:cxnLst/>
          <a:rect l="0" t="0" r="0" b="0"/>
          <a:pathLst>
            <a:path>
              <a:moveTo>
                <a:pt x="247514" y="3096920"/>
              </a:moveTo>
              <a:arcTo wR="2106264" hR="2106264" stAng="9116626" swAng="7137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94B589-4579-3D45-8EF5-452AEFCAFF49}">
      <dsp:nvSpPr>
        <dsp:cNvPr id="0" name=""/>
        <dsp:cNvSpPr/>
      </dsp:nvSpPr>
      <dsp:spPr>
        <a:xfrm>
          <a:off x="1131613" y="1903081"/>
          <a:ext cx="1765180" cy="6941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Pre-departure Training and Orientation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1165501" y="1936969"/>
        <a:ext cx="1697404" cy="626419"/>
      </dsp:txXfrm>
    </dsp:sp>
    <dsp:sp modelId="{0F5FD101-E74B-4042-AB3B-10EF6AB09A6F}">
      <dsp:nvSpPr>
        <dsp:cNvPr id="0" name=""/>
        <dsp:cNvSpPr/>
      </dsp:nvSpPr>
      <dsp:spPr>
        <a:xfrm>
          <a:off x="2060938" y="-190986"/>
          <a:ext cx="4212529" cy="4212529"/>
        </a:xfrm>
        <a:custGeom>
          <a:avLst/>
          <a:gdLst/>
          <a:ahLst/>
          <a:cxnLst/>
          <a:rect l="0" t="0" r="0" b="0"/>
          <a:pathLst>
            <a:path>
              <a:moveTo>
                <a:pt x="5449" y="1954855"/>
              </a:moveTo>
              <a:arcTo wR="2106264" hR="2106264" stAng="11047336" swAng="6875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CD7C45-C8E0-3A44-99DF-5A7A9433A805}">
      <dsp:nvSpPr>
        <dsp:cNvPr id="0" name=""/>
        <dsp:cNvSpPr/>
      </dsp:nvSpPr>
      <dsp:spPr>
        <a:xfrm>
          <a:off x="1467784" y="704012"/>
          <a:ext cx="1743487" cy="5126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Transportation to US Work Site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492808" y="729036"/>
        <a:ext cx="1693439" cy="462579"/>
      </dsp:txXfrm>
    </dsp:sp>
    <dsp:sp modelId="{0DA74470-2EBC-F940-8DEB-B634A2E7F510}">
      <dsp:nvSpPr>
        <dsp:cNvPr id="0" name=""/>
        <dsp:cNvSpPr/>
      </dsp:nvSpPr>
      <dsp:spPr>
        <a:xfrm>
          <a:off x="1485985" y="427346"/>
          <a:ext cx="4212529" cy="4212529"/>
        </a:xfrm>
        <a:custGeom>
          <a:avLst/>
          <a:gdLst/>
          <a:ahLst/>
          <a:cxnLst/>
          <a:rect l="0" t="0" r="0" b="0"/>
          <a:pathLst>
            <a:path>
              <a:moveTo>
                <a:pt x="1267118" y="174378"/>
              </a:moveTo>
              <a:arcTo wR="2106264" hR="2106264" stAng="14791290" swAng="114326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10D10-1FD0-FB41-ACFB-90FC79A76112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863E8-9362-A741-8156-F56E08D29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6F92-3CD1-48D8-B5D4-AC707DA4E61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CCE95-666F-EA48-9535-5B77F472D0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51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PTP is a sole member LLC incorporated in Delaware.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6F92-3CD1-48D8-B5D4-AC707DA4E61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59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PTP is a sole member LLC incorporated in Delaware.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6F92-3CD1-48D8-B5D4-AC707DA4E61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59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63E8-9362-A741-8156-F56E08D297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09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PTP is a sole member LLC incorporated in Delaware.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6F92-3CD1-48D8-B5D4-AC707DA4E61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5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7BF1-B7D6-1649-B700-24C6C5801053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1D66C-5AF8-A044-8DBB-594B0D04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7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7BF1-B7D6-1649-B700-24C6C5801053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1D66C-5AF8-A044-8DBB-594B0D04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5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7BF1-B7D6-1649-B700-24C6C5801053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1D66C-5AF8-A044-8DBB-594B0D04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5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7BF1-B7D6-1649-B700-24C6C5801053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1D66C-5AF8-A044-8DBB-594B0D04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8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7BF1-B7D6-1649-B700-24C6C5801053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1D66C-5AF8-A044-8DBB-594B0D04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29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7BF1-B7D6-1649-B700-24C6C5801053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1D66C-5AF8-A044-8DBB-594B0D04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2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7BF1-B7D6-1649-B700-24C6C5801053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1D66C-5AF8-A044-8DBB-594B0D04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89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7BF1-B7D6-1649-B700-24C6C5801053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1D66C-5AF8-A044-8DBB-594B0D04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6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7BF1-B7D6-1649-B700-24C6C5801053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1D66C-5AF8-A044-8DBB-594B0D04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7BF1-B7D6-1649-B700-24C6C5801053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1D66C-5AF8-A044-8DBB-594B0D04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97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7BF1-B7D6-1649-B700-24C6C5801053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1D66C-5AF8-A044-8DBB-594B0D04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1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F7BF1-B7D6-1649-B700-24C6C5801053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1D66C-5AF8-A044-8DBB-594B0D04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8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0998" y="2254562"/>
            <a:ext cx="66724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231F20"/>
                </a:solidFill>
                <a:latin typeface="Franklin Gothic Heavy" pitchFamily="34" charset="0"/>
              </a:rPr>
              <a:t>Project Progress to Date</a:t>
            </a:r>
            <a:endParaRPr lang="en-US" sz="2400" b="1" u="sng" dirty="0">
              <a:solidFill>
                <a:srgbClr val="231F20"/>
              </a:solidFill>
              <a:latin typeface="Franklin Gothic Heavy" pitchFamily="34" charset="0"/>
            </a:endParaRPr>
          </a:p>
          <a:p>
            <a:endParaRPr lang="en-US" sz="2000" b="1" dirty="0" smtClean="0">
              <a:solidFill>
                <a:srgbClr val="231F20"/>
              </a:solidFill>
              <a:latin typeface="Franklin Gothic Heavy" pitchFamily="34" charset="0"/>
            </a:endParaRPr>
          </a:p>
          <a:p>
            <a:r>
              <a:rPr lang="en-US" sz="2000" b="1" dirty="0" smtClean="0">
                <a:solidFill>
                  <a:srgbClr val="231F20"/>
                </a:solidFill>
                <a:latin typeface="Franklin Gothic Heavy" pitchFamily="34" charset="0"/>
              </a:rPr>
              <a:t>November 14, 2014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581" y="412357"/>
            <a:ext cx="88818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latin typeface="Franklin Gothic Book"/>
                <a:cs typeface="Franklin Gothic Book"/>
              </a:rPr>
              <a:t>Facilitation of </a:t>
            </a:r>
            <a:r>
              <a:rPr lang="fr-FR" sz="2800" b="1" dirty="0" err="1">
                <a:latin typeface="Franklin Gothic Book"/>
                <a:cs typeface="Franklin Gothic Book"/>
              </a:rPr>
              <a:t>C</a:t>
            </a:r>
            <a:r>
              <a:rPr lang="fr-FR" sz="2800" b="1" dirty="0" err="1" smtClean="0">
                <a:latin typeface="Franklin Gothic Book"/>
                <a:cs typeface="Franklin Gothic Book"/>
              </a:rPr>
              <a:t>ircular</a:t>
            </a:r>
            <a:r>
              <a:rPr lang="fr-FR" sz="2800" b="1" dirty="0" smtClean="0">
                <a:latin typeface="Franklin Gothic Book"/>
                <a:cs typeface="Franklin Gothic Book"/>
              </a:rPr>
              <a:t> Labour </a:t>
            </a:r>
            <a:r>
              <a:rPr lang="fr-FR" sz="2800" b="1" dirty="0">
                <a:latin typeface="Franklin Gothic Book"/>
                <a:cs typeface="Franklin Gothic Book"/>
              </a:rPr>
              <a:t>M</a:t>
            </a:r>
            <a:r>
              <a:rPr lang="fr-FR" sz="2800" b="1" dirty="0" smtClean="0">
                <a:latin typeface="Franklin Gothic Book"/>
                <a:cs typeface="Franklin Gothic Book"/>
              </a:rPr>
              <a:t>igration </a:t>
            </a:r>
            <a:r>
              <a:rPr lang="fr-FR" sz="2800" b="1" dirty="0">
                <a:latin typeface="Franklin Gothic Book"/>
                <a:cs typeface="Franklin Gothic Book"/>
              </a:rPr>
              <a:t>of </a:t>
            </a:r>
            <a:r>
              <a:rPr lang="fr-FR" sz="2800" b="1" dirty="0" err="1">
                <a:latin typeface="Franklin Gothic Book"/>
                <a:cs typeface="Franklin Gothic Book"/>
              </a:rPr>
              <a:t>Haitian</a:t>
            </a:r>
            <a:r>
              <a:rPr lang="fr-FR" sz="2800" b="1" dirty="0">
                <a:latin typeface="Franklin Gothic Book"/>
                <a:cs typeface="Franklin Gothic Book"/>
              </a:rPr>
              <a:t> </a:t>
            </a:r>
            <a:r>
              <a:rPr lang="fr-FR" sz="2800" b="1" dirty="0" err="1">
                <a:latin typeface="Franklin Gothic Book"/>
                <a:cs typeface="Franklin Gothic Book"/>
              </a:rPr>
              <a:t>S</a:t>
            </a:r>
            <a:r>
              <a:rPr lang="fr-FR" sz="2800" b="1" dirty="0" err="1" smtClean="0">
                <a:latin typeface="Franklin Gothic Book"/>
                <a:cs typeface="Franklin Gothic Book"/>
              </a:rPr>
              <a:t>easonal</a:t>
            </a:r>
            <a:r>
              <a:rPr lang="fr-FR" sz="2800" b="1" dirty="0" smtClean="0">
                <a:latin typeface="Franklin Gothic Book"/>
                <a:cs typeface="Franklin Gothic Book"/>
              </a:rPr>
              <a:t> </a:t>
            </a:r>
            <a:r>
              <a:rPr lang="fr-FR" sz="2800" b="1" dirty="0" err="1">
                <a:latin typeface="Franklin Gothic Book"/>
                <a:cs typeface="Franklin Gothic Book"/>
              </a:rPr>
              <a:t>W</a:t>
            </a:r>
            <a:r>
              <a:rPr lang="fr-FR" sz="2800" b="1" dirty="0" err="1" smtClean="0">
                <a:latin typeface="Franklin Gothic Book"/>
                <a:cs typeface="Franklin Gothic Book"/>
              </a:rPr>
              <a:t>orkers</a:t>
            </a:r>
            <a:r>
              <a:rPr lang="fr-FR" sz="2800" b="1" dirty="0" smtClean="0">
                <a:latin typeface="Franklin Gothic Book"/>
                <a:cs typeface="Franklin Gothic Book"/>
              </a:rPr>
              <a:t> </a:t>
            </a:r>
            <a:r>
              <a:rPr lang="fr-FR" sz="2800" b="1" dirty="0">
                <a:latin typeface="Franklin Gothic Book"/>
                <a:cs typeface="Franklin Gothic Book"/>
              </a:rPr>
              <a:t>to the US </a:t>
            </a:r>
            <a:r>
              <a:rPr lang="fr-FR" sz="2800" b="1" dirty="0" err="1" smtClean="0">
                <a:latin typeface="Franklin Gothic Book"/>
                <a:cs typeface="Franklin Gothic Book"/>
              </a:rPr>
              <a:t>under</a:t>
            </a:r>
            <a:r>
              <a:rPr lang="fr-FR" sz="2800" b="1" dirty="0" smtClean="0">
                <a:latin typeface="Franklin Gothic Book"/>
                <a:cs typeface="Franklin Gothic Book"/>
              </a:rPr>
              <a:t> </a:t>
            </a:r>
            <a:r>
              <a:rPr lang="fr-FR" sz="2800" b="1" dirty="0">
                <a:latin typeface="Franklin Gothic Book"/>
                <a:cs typeface="Franklin Gothic Book"/>
              </a:rPr>
              <a:t>the H2 </a:t>
            </a:r>
            <a:r>
              <a:rPr lang="fr-FR" sz="2800" b="1" dirty="0" smtClean="0">
                <a:latin typeface="Franklin Gothic Book"/>
                <a:cs typeface="Franklin Gothic Book"/>
              </a:rPr>
              <a:t>Visa Program</a:t>
            </a:r>
            <a:endParaRPr lang="fr-FR" sz="2400" b="1" i="1" dirty="0" smtClean="0">
              <a:latin typeface="Franklin Gothic Book"/>
              <a:cs typeface="Franklin Gothic Book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6629400"/>
            <a:ext cx="6565392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630936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1F2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flipH="1" flipV="1">
            <a:off x="6400800" y="6643999"/>
            <a:ext cx="2743200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76453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594614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8" y="4711700"/>
            <a:ext cx="3054298" cy="1231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092" y="4711700"/>
            <a:ext cx="2319215" cy="1104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247" y="4711700"/>
            <a:ext cx="26266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5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6804"/>
            <a:ext cx="8771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Calibri"/>
                <a:cs typeface="Calibri"/>
              </a:rPr>
              <a:t>4</a:t>
            </a:r>
            <a:r>
              <a:rPr lang="en-US" sz="2800" b="1" u="sng" dirty="0" smtClean="0">
                <a:latin typeface="Calibri"/>
                <a:cs typeface="Calibri"/>
              </a:rPr>
              <a:t>. Stakeholder Workshop in Port-au-Prince, Nov 2-3</a:t>
            </a:r>
            <a:endParaRPr lang="en-US" sz="2800" b="1" u="sng" dirty="0">
              <a:latin typeface="Calibri"/>
              <a:cs typeface="Calibri"/>
            </a:endParaRPr>
          </a:p>
        </p:txBody>
      </p:sp>
      <p:pic>
        <p:nvPicPr>
          <p:cNvPr id="4" name="Picture 3" descr="IMG_0055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1997"/>
            <a:ext cx="9144000" cy="430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9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7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7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3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2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7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7192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7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1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"/>
            <a:ext cx="9144000" cy="609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5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2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1066800"/>
            <a:ext cx="8138160" cy="12192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1F2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23220"/>
            <a:ext cx="849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Book"/>
                <a:cs typeface="Franklin Gothic Book"/>
              </a:rPr>
              <a:t>Phase I Steps and Timeline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68777945"/>
              </p:ext>
            </p:extLst>
          </p:nvPr>
        </p:nvGraphicFramePr>
        <p:xfrm>
          <a:off x="0" y="878413"/>
          <a:ext cx="8954743" cy="4532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026632"/>
              </p:ext>
            </p:extLst>
          </p:nvPr>
        </p:nvGraphicFramePr>
        <p:xfrm>
          <a:off x="176089" y="4255686"/>
          <a:ext cx="8400423" cy="324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5859"/>
                <a:gridCol w="1877367"/>
                <a:gridCol w="1941007"/>
                <a:gridCol w="1634615"/>
                <a:gridCol w="1121575"/>
              </a:tblGrid>
              <a:tr h="32478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17375E"/>
                          </a:solidFill>
                        </a:rPr>
                        <a:t>Aug. 6, 2014</a:t>
                      </a:r>
                      <a:endParaRPr lang="en-US" sz="1400" dirty="0">
                        <a:solidFill>
                          <a:srgbClr val="17375E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17375E"/>
                          </a:solidFill>
                        </a:rPr>
                        <a:t>September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17375E"/>
                          </a:solidFill>
                        </a:rPr>
                        <a:t>October</a:t>
                      </a:r>
                      <a:endParaRPr lang="en-US" sz="1400" dirty="0">
                        <a:solidFill>
                          <a:srgbClr val="17375E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17375E"/>
                          </a:solidFill>
                        </a:rPr>
                        <a:t>November</a:t>
                      </a:r>
                      <a:endParaRPr lang="en-US" sz="1400" dirty="0">
                        <a:solidFill>
                          <a:srgbClr val="17375E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17375E"/>
                          </a:solidFill>
                        </a:rPr>
                        <a:t>Dec. 5, 2014</a:t>
                      </a:r>
                      <a:endParaRPr lang="en-US" sz="1400" dirty="0">
                        <a:solidFill>
                          <a:srgbClr val="17375E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ight Brace 6"/>
          <p:cNvSpPr/>
          <p:nvPr/>
        </p:nvSpPr>
        <p:spPr>
          <a:xfrm rot="16200000">
            <a:off x="792236" y="3072520"/>
            <a:ext cx="567019" cy="179931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 rot="16200000">
            <a:off x="3211482" y="2452584"/>
            <a:ext cx="567019" cy="303918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 rot="16200000">
            <a:off x="5506487" y="3196770"/>
            <a:ext cx="567018" cy="155081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16200000">
            <a:off x="6927756" y="3302236"/>
            <a:ext cx="551812" cy="127651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7648940" y="4606269"/>
            <a:ext cx="192977" cy="59615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027472" y="5410608"/>
            <a:ext cx="148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Phase 1 </a:t>
            </a:r>
            <a:r>
              <a:rPr lang="en-US" sz="1400" dirty="0"/>
              <a:t>e</a:t>
            </a:r>
            <a:r>
              <a:rPr lang="en-US" sz="1400" dirty="0" smtClean="0"/>
              <a:t>nd of activities</a:t>
            </a:r>
            <a:endParaRPr lang="en-US" sz="1400" dirty="0"/>
          </a:p>
        </p:txBody>
      </p:sp>
      <p:sp>
        <p:nvSpPr>
          <p:cNvPr id="20" name="Freeform 19"/>
          <p:cNvSpPr/>
          <p:nvPr/>
        </p:nvSpPr>
        <p:spPr>
          <a:xfrm>
            <a:off x="0" y="6629400"/>
            <a:ext cx="6565392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630936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1F2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 flipH="1" flipV="1">
            <a:off x="6400800" y="6629400"/>
            <a:ext cx="2743200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76453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594614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9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2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0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6804"/>
            <a:ext cx="8771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5</a:t>
            </a:r>
            <a:r>
              <a:rPr lang="en-US" sz="2800" b="1" u="sng" dirty="0" smtClean="0"/>
              <a:t>. NCAE Conference, Las Vegas, Nov 12-13 </a:t>
            </a:r>
            <a:endParaRPr lang="en-US" sz="2800" b="1" u="sng" dirty="0" smtClean="0">
              <a:latin typeface="Franklin Gothic Book"/>
              <a:cs typeface="Franklin Gothic Book"/>
            </a:endParaRPr>
          </a:p>
        </p:txBody>
      </p:sp>
      <p:pic>
        <p:nvPicPr>
          <p:cNvPr id="3" name="Picture 2" descr="IMG_112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0863"/>
            <a:ext cx="9144000" cy="5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2563"/>
            <a:ext cx="9144000" cy="5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3063"/>
            <a:ext cx="9144000" cy="5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9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1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163"/>
            <a:ext cx="9144000" cy="5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6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1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2263"/>
            <a:ext cx="9144000" cy="5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7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1" y="236804"/>
            <a:ext cx="8138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Franklin Gothic Book"/>
                <a:cs typeface="Franklin Gothic Book"/>
              </a:rPr>
              <a:t>What are the next steps?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760024"/>
            <a:ext cx="8138160" cy="12192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1F2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6629400"/>
            <a:ext cx="6565392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630936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1F2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 flipH="1" flipV="1">
            <a:off x="6400800" y="6629400"/>
            <a:ext cx="2743200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76453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594614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29179373"/>
              </p:ext>
            </p:extLst>
          </p:nvPr>
        </p:nvGraphicFramePr>
        <p:xfrm>
          <a:off x="172454" y="881943"/>
          <a:ext cx="8599305" cy="5452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own Arrow 3"/>
          <p:cNvSpPr/>
          <p:nvPr/>
        </p:nvSpPr>
        <p:spPr>
          <a:xfrm>
            <a:off x="1934200" y="3401598"/>
            <a:ext cx="707399" cy="5744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6047100" y="3401598"/>
            <a:ext cx="707399" cy="5744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3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3192" y="1143001"/>
            <a:ext cx="8202168" cy="45719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1F2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934" y="347472"/>
            <a:ext cx="8682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50" b="1" dirty="0" smtClean="0">
                <a:solidFill>
                  <a:srgbClr val="231F20"/>
                </a:solidFill>
                <a:latin typeface="Myriad Pro" pitchFamily="34" charset="0"/>
              </a:rPr>
              <a:t>PHASE II </a:t>
            </a:r>
            <a:r>
              <a:rPr lang="en-US" sz="3600" b="1" dirty="0"/>
              <a:t>(December 2014 – December 2015</a:t>
            </a:r>
            <a:r>
              <a:rPr lang="en-US" sz="3600" b="1" dirty="0" smtClean="0"/>
              <a:t>)</a:t>
            </a:r>
            <a:endParaRPr lang="en-US" sz="3600" b="1" dirty="0"/>
          </a:p>
        </p:txBody>
      </p:sp>
      <p:sp>
        <p:nvSpPr>
          <p:cNvPr id="12" name="Freeform 11"/>
          <p:cNvSpPr/>
          <p:nvPr/>
        </p:nvSpPr>
        <p:spPr>
          <a:xfrm>
            <a:off x="0" y="6629400"/>
            <a:ext cx="6565392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630936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1F2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flipH="1" flipV="1">
            <a:off x="6400800" y="6629400"/>
            <a:ext cx="2743200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76453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594614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31934" y="1188720"/>
            <a:ext cx="86823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Dec – Mar: Educational exchange for Haitian agricultural associations to visit US farms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Jan – Aug: Get job orders from US H-2A employers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Dec – Apr: Design a customized pre-departure training program</a:t>
            </a:r>
          </a:p>
          <a:p>
            <a:pPr marL="457200" lvl="0" indent="-457200">
              <a:buFont typeface="Arial"/>
              <a:buChar char="•"/>
            </a:pPr>
            <a:r>
              <a:rPr lang="en-US" sz="2800" dirty="0" smtClean="0"/>
              <a:t>Mar – Oct: Arrival </a:t>
            </a:r>
            <a:r>
              <a:rPr lang="en-US" sz="2800" dirty="0"/>
              <a:t>in the US and job </a:t>
            </a:r>
            <a:r>
              <a:rPr lang="en-US" sz="2800" dirty="0" smtClean="0"/>
              <a:t>placement</a:t>
            </a:r>
            <a:endParaRPr lang="en-US" sz="2800" dirty="0"/>
          </a:p>
          <a:p>
            <a:pPr marL="457200" lvl="0" indent="-457200">
              <a:buFont typeface="Arial"/>
              <a:buChar char="•"/>
            </a:pPr>
            <a:r>
              <a:rPr lang="en-US" sz="2800" dirty="0" smtClean="0"/>
              <a:t>Mar – Oct: Monitoring missions by Haitian Consulates in the US</a:t>
            </a:r>
          </a:p>
          <a:p>
            <a:pPr marL="457200" lvl="0" indent="-457200">
              <a:buFont typeface="Arial"/>
              <a:buChar char="•"/>
            </a:pPr>
            <a:r>
              <a:rPr lang="en-US" sz="2800" dirty="0" smtClean="0"/>
              <a:t>Sept – Dec: Community projects</a:t>
            </a:r>
          </a:p>
        </p:txBody>
      </p:sp>
    </p:spTree>
    <p:extLst>
      <p:ext uri="{BB962C8B-B14F-4D97-AF65-F5344CB8AC3E}">
        <p14:creationId xmlns:p14="http://schemas.microsoft.com/office/powerpoint/2010/main" val="72861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934" y="347472"/>
            <a:ext cx="8682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50" b="1" dirty="0" smtClean="0">
                <a:solidFill>
                  <a:srgbClr val="231F20"/>
                </a:solidFill>
                <a:latin typeface="Myriad Pro" pitchFamily="34" charset="0"/>
              </a:rPr>
              <a:t>Conclusion: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393192" y="1143001"/>
            <a:ext cx="8202168" cy="45719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1F2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1934" y="1188720"/>
            <a:ext cx="86823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The current condition for Phase II disbursal means IOM stops operations by December 5, </a:t>
            </a:r>
            <a:r>
              <a:rPr lang="en-US" sz="2800" dirty="0" smtClean="0"/>
              <a:t>2014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Important to start Phase II by December 5, 2014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Letter authorizing the continuation of operations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Important to extend the project through Dec 2015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Disbursal of Phase II funds in January 1, 2015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3867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835"/>
            <a:ext cx="9144000" cy="60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3192" y="947860"/>
            <a:ext cx="8202168" cy="45719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1F2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192" y="347472"/>
            <a:ext cx="7847370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50" b="1" dirty="0" smtClean="0">
                <a:solidFill>
                  <a:srgbClr val="231F20"/>
                </a:solidFill>
                <a:latin typeface="Myriad Pro" pitchFamily="34" charset="0"/>
              </a:rPr>
              <a:t>PHASE I</a:t>
            </a:r>
            <a:endParaRPr lang="en-US" sz="3450" b="1" dirty="0">
              <a:solidFill>
                <a:srgbClr val="231F20"/>
              </a:solidFill>
              <a:latin typeface="Myriad Pro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0" y="6629400"/>
            <a:ext cx="6565392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630936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1F2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flipH="1" flipV="1">
            <a:off x="6400800" y="6629400"/>
            <a:ext cx="2743200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76453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594614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31934" y="999759"/>
            <a:ext cx="86823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endParaRPr lang="en-US" sz="2700" dirty="0" smtClean="0"/>
          </a:p>
          <a:p>
            <a:pPr marL="457200" lvl="0" indent="-457200">
              <a:buFont typeface="Arial"/>
              <a:buChar char="•"/>
            </a:pPr>
            <a:endParaRPr lang="en-US" sz="2500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041012"/>
              </p:ext>
            </p:extLst>
          </p:nvPr>
        </p:nvGraphicFramePr>
        <p:xfrm>
          <a:off x="393192" y="1160372"/>
          <a:ext cx="8351179" cy="4493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4924"/>
                <a:gridCol w="1226255"/>
              </a:tblGrid>
              <a:tr h="321205">
                <a:tc>
                  <a:txBody>
                    <a:bodyPr/>
                    <a:lstStyle/>
                    <a:p>
                      <a:r>
                        <a:rPr lang="en-US" dirty="0" smtClean="0"/>
                        <a:t>Planned 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</a:tr>
              <a:tr h="32120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Create the project steering committee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56211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Identify and engage US employers and their agents: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56211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Conduct site visits to communities of origin with employer agents and ONM;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56211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Conduct a workshop in </a:t>
                      </a:r>
                      <a:r>
                        <a:rPr lang="en-US" sz="1600" dirty="0" err="1" smtClean="0"/>
                        <a:t>PaP</a:t>
                      </a:r>
                      <a:r>
                        <a:rPr lang="en-US" sz="1600" dirty="0" smtClean="0"/>
                        <a:t> for stakeholders involved in circular labor migration;</a:t>
                      </a:r>
                    </a:p>
                    <a:p>
                      <a:pPr lvl="0"/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/>
                </a:tc>
              </a:tr>
              <a:tr h="41225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Conduct the baseline socio-economic study in communities of origin (CGD);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Pending</a:t>
                      </a:r>
                      <a:endParaRPr lang="en-US" dirty="0"/>
                    </a:p>
                  </a:txBody>
                  <a:tcPr/>
                </a:tc>
              </a:tr>
              <a:tr h="32120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Deploy of ONM officers in the targeted areas;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/>
                </a:tc>
              </a:tr>
              <a:tr h="56211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Train ONM agents;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48493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/>
                        <a:t>Conduct Haitian Consulates outreach – focus on their monitoring 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12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34178" y="779883"/>
            <a:ext cx="6355080" cy="27432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1F2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642" y="35848"/>
            <a:ext cx="5702808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50" b="1" dirty="0" smtClean="0">
                <a:solidFill>
                  <a:srgbClr val="231F20"/>
                </a:solidFill>
                <a:latin typeface="Myriad Pro" pitchFamily="34" charset="0"/>
              </a:rPr>
              <a:t>H2A Process</a:t>
            </a:r>
            <a:endParaRPr lang="en-US" sz="3450" b="1" dirty="0">
              <a:solidFill>
                <a:srgbClr val="231F20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642" y="525572"/>
            <a:ext cx="174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D1C24"/>
                </a:solidFill>
                <a:latin typeface="Myriad Pro" pitchFamily="34" charset="0"/>
              </a:rPr>
              <a:t>Multiple Steps</a:t>
            </a:r>
            <a:endParaRPr lang="en-US" b="1" dirty="0">
              <a:solidFill>
                <a:srgbClr val="ED1C24"/>
              </a:solidFill>
              <a:latin typeface="Myriad Pro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0" y="6629400"/>
            <a:ext cx="6565392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630936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1F2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flipH="1" flipV="1">
            <a:off x="6400800" y="6629400"/>
            <a:ext cx="2743200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76453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594614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81726091"/>
              </p:ext>
            </p:extLst>
          </p:nvPr>
        </p:nvGraphicFramePr>
        <p:xfrm>
          <a:off x="0" y="894904"/>
          <a:ext cx="8857883" cy="4820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46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399" y="236804"/>
            <a:ext cx="865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Calibri"/>
                <a:cs typeface="Calibri"/>
              </a:rPr>
              <a:t>1. Engaging employers through the National Council </a:t>
            </a:r>
            <a:endParaRPr lang="en-US" sz="2800" b="1" u="sng" dirty="0">
              <a:latin typeface="Calibri"/>
              <a:cs typeface="Calibri"/>
            </a:endParaRPr>
          </a:p>
          <a:p>
            <a:endParaRPr lang="en-US" sz="2800" dirty="0" smtClean="0">
              <a:latin typeface="Franklin Gothic Book"/>
              <a:cs typeface="Franklin Gothic Book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6629400"/>
            <a:ext cx="6565392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630936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1F2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 flipH="1" flipV="1">
            <a:off x="6400800" y="6629400"/>
            <a:ext cx="2743200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76453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594614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399" y="983895"/>
            <a:ext cx="8802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Current and past Presidents of the National Council of Agricultural Employers (NCAE)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98" y="2235939"/>
            <a:ext cx="1816582" cy="2757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227" y="2235938"/>
            <a:ext cx="2307270" cy="2757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MG_032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403" y="2223238"/>
            <a:ext cx="4136356" cy="2757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497" y="5232400"/>
            <a:ext cx="25400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5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6804"/>
            <a:ext cx="8771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2. Capacity </a:t>
            </a:r>
            <a:r>
              <a:rPr lang="en-US" sz="2800" b="1" u="sng" dirty="0"/>
              <a:t>Building of the Government of Haiti </a:t>
            </a:r>
            <a:endParaRPr lang="en-US" sz="2800" b="1" u="sng" dirty="0" smtClean="0">
              <a:latin typeface="Franklin Gothic Book"/>
              <a:cs typeface="Franklin Gothic Book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6629400"/>
            <a:ext cx="6565392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630936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1F2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 flipH="1" flipV="1">
            <a:off x="6400800" y="6629400"/>
            <a:ext cx="2743200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76453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594614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983895"/>
            <a:ext cx="8466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Engagement and Capacity Building of the Government of Haiti – Creation of Inter-Ministerial Task Force for the H-2A 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227966"/>
            <a:ext cx="7044559" cy="426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6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6804"/>
            <a:ext cx="8771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latin typeface="Calibri"/>
                <a:cs typeface="Calibri"/>
              </a:rPr>
              <a:t>3. Assessment visits</a:t>
            </a:r>
            <a:endParaRPr lang="en-US" sz="2800" b="1" u="sng" dirty="0">
              <a:latin typeface="Calibri"/>
              <a:cs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6629400"/>
            <a:ext cx="6565392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630936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1F2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 flipH="1" flipV="1">
            <a:off x="6400800" y="6629400"/>
            <a:ext cx="2743200" cy="228600"/>
          </a:xfrm>
          <a:custGeom>
            <a:avLst/>
            <a:gdLst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5379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855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2331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630936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76453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  <a:gd name="connsiteX0" fmla="*/ 0 w 6537960"/>
              <a:gd name="connsiteY0" fmla="*/ 0 h 228600"/>
              <a:gd name="connsiteX1" fmla="*/ 6537960 w 6537960"/>
              <a:gd name="connsiteY1" fmla="*/ 0 h 228600"/>
              <a:gd name="connsiteX2" fmla="*/ 5946140 w 6537960"/>
              <a:gd name="connsiteY2" fmla="*/ 228600 h 228600"/>
              <a:gd name="connsiteX3" fmla="*/ 0 w 6537960"/>
              <a:gd name="connsiteY3" fmla="*/ 228600 h 228600"/>
              <a:gd name="connsiteX4" fmla="*/ 0 w 6537960"/>
              <a:gd name="connsiteY4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960" h="228600">
                <a:moveTo>
                  <a:pt x="0" y="0"/>
                </a:moveTo>
                <a:lnTo>
                  <a:pt x="6537960" y="0"/>
                </a:lnTo>
                <a:lnTo>
                  <a:pt x="594614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983895"/>
            <a:ext cx="846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 Agricultural sites assessed and 200 workers pre-selected</a:t>
            </a:r>
            <a:endParaRPr lang="en-US" sz="2400" dirty="0"/>
          </a:p>
        </p:txBody>
      </p:sp>
      <p:pic>
        <p:nvPicPr>
          <p:cNvPr id="11" name="Picture 10" descr="IMG_600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133" y="1755624"/>
            <a:ext cx="6333065" cy="474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6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3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3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7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5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516</Words>
  <Application>Microsoft Office PowerPoint</Application>
  <PresentationFormat>On-screen Show (4:3)</PresentationFormat>
  <Paragraphs>81</Paragraphs>
  <Slides>29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Coy  Isaacs</dc:creator>
  <cp:lastModifiedBy>Dmitry POLETAYEV</cp:lastModifiedBy>
  <cp:revision>57</cp:revision>
  <dcterms:created xsi:type="dcterms:W3CDTF">2014-11-02T15:00:56Z</dcterms:created>
  <dcterms:modified xsi:type="dcterms:W3CDTF">2014-11-17T13:32:00Z</dcterms:modified>
</cp:coreProperties>
</file>