
<file path=[Content_Types].xml><?xml version="1.0" encoding="utf-8"?>
<Types xmlns="http://schemas.openxmlformats.org/package/2006/content-types">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20"/>
  </p:notesMasterIdLst>
  <p:sldIdLst>
    <p:sldId id="256" r:id="rId2"/>
    <p:sldId id="257" r:id="rId3"/>
    <p:sldId id="273" r:id="rId4"/>
    <p:sldId id="263" r:id="rId5"/>
    <p:sldId id="272" r:id="rId6"/>
    <p:sldId id="259" r:id="rId7"/>
    <p:sldId id="261" r:id="rId8"/>
    <p:sldId id="260" r:id="rId9"/>
    <p:sldId id="271" r:id="rId10"/>
    <p:sldId id="267" r:id="rId11"/>
    <p:sldId id="265" r:id="rId12"/>
    <p:sldId id="262" r:id="rId13"/>
    <p:sldId id="274" r:id="rId14"/>
    <p:sldId id="264" r:id="rId15"/>
    <p:sldId id="266" r:id="rId16"/>
    <p:sldId id="270" r:id="rId17"/>
    <p:sldId id="268" r:id="rId18"/>
    <p:sldId id="258"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FD0FD55E-BA21-4149-8968-D9EE35FC458E}">
          <p14:sldIdLst>
            <p14:sldId id="256"/>
            <p14:sldId id="257"/>
            <p14:sldId id="273"/>
            <p14:sldId id="263"/>
            <p14:sldId id="272"/>
            <p14:sldId id="259"/>
            <p14:sldId id="261"/>
            <p14:sldId id="260"/>
            <p14:sldId id="271"/>
            <p14:sldId id="267"/>
            <p14:sldId id="265"/>
            <p14:sldId id="262"/>
            <p14:sldId id="274"/>
            <p14:sldId id="264"/>
            <p14:sldId id="266"/>
            <p14:sldId id="270"/>
            <p14:sldId id="268"/>
            <p14:sldId id="258"/>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8" clrIdx="0"/>
  <p:cmAuthor id="2" name="David Mozaffarian" initials="DM" lastIdx="5" clrIdx="1"/>
  <p:cmAuthor id="3" name="Elie Hassenfeld" initials="" lastIdx="6"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89F801B-1749-4F29-9A90-77BDC9C0C9A4}">
  <a:tblStyle styleId="{289F801B-1749-4F29-9A90-77BDC9C0C9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9"/>
    <p:restoredTop sz="87250" autoAdjust="0"/>
  </p:normalViewPr>
  <p:slideViewPr>
    <p:cSldViewPr snapToGrid="0">
      <p:cViewPr varScale="1">
        <p:scale>
          <a:sx n="130" d="100"/>
          <a:sy n="130" d="100"/>
        </p:scale>
        <p:origin x="98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300284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98349a721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98349a721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98349a72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98349a72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0b14c1a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c0b14c1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0b14c1a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c0b14c1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87517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98349a721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98349a721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We aim to set our budget so that we are in a position to take advantage of opportunities to spend funds productively. In this way, our budgeting is conservative: we budget based on a level of spending we don't expect to reach because we want to minimize the chance that we identify a high-impact opportunity to spend funds but don't have funds available to take advantage of that opportunity.</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We then compare this 'optimistic' scenario to a conservative projection of revenue to determine whether we risk over-spending, and would adjust the budget accordingly. This year, we expect to be in a position to be able to budget for the possibility of major growth in staff, across all three areas of the organization (operations, outreach, and research) in both entry-level and senior positions, as well as for significant growth in advertising, outreach consultants, and staff recruitment. </a:t>
            </a: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r>
              <a:rPr lang="en" dirty="0"/>
              <a:t>Note that for in staff growth it is unlikely (&lt;5% chance) that we reach the budgeted levels, due to bottlenecks other than available funding, namely current staff capacity for recruiting, identification of candidates who meet our criteria, and capacity to manage new staff. Budgeted amounts for other categories are also intended to be somewhat higher than our best guess of how much we will spend in that category, and we have built in a category for unexpected expenses, set at 10% of total non-staff costs.</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398349a721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398349a721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"Other operations expenses" includes office tech, supplies, snacks, payment processing fees, internal events, staff recruitment, insurance, HR services, bookkeeping, audit, and other travel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98349a72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98349a72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98349a721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98349a721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t>We created two scenarios for operating revenue in 2019-2021: a 'best guess' scenario and a 'conservative' scenario. We use the conservative scenario in the excess assets policy test and the best guess scenario to look at longer-term sustainability.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c21b6a3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c21b6a3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64531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98349a72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98349a72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98349a72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98349a72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0790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3c0b14c1a9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3c0b14c1a9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Before we get into more detail on revenue projections and the budget proposal, want to note the decisions we are asking the board to make based on these projections.</a:t>
            </a:r>
            <a:endParaRPr dirty="0"/>
          </a:p>
        </p:txBody>
      </p:sp>
    </p:spTree>
    <p:extLst>
      <p:ext uri="{BB962C8B-B14F-4D97-AF65-F5344CB8AC3E}">
        <p14:creationId xmlns:p14="http://schemas.microsoft.com/office/powerpoint/2010/main" val="3707564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398349a721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398349a721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264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98349a721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398349a721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98349a721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98349a721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98349a721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98349a721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0b14c1a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c0b14c1a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364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500" dirty="0" err="1"/>
              <a:t>GiveWell</a:t>
            </a:r>
            <a:r>
              <a:rPr lang="en" sz="3500" dirty="0"/>
              <a:t> Financial Summary</a:t>
            </a:r>
            <a:endParaRPr sz="3500" dirty="0"/>
          </a:p>
        </p:txBody>
      </p:sp>
      <p:sp>
        <p:nvSpPr>
          <p:cNvPr id="60" name="Google Shape;60;p1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solidFill>
                  <a:schemeClr val="tx1"/>
                </a:solidFill>
              </a:rPr>
              <a:t>Meeting of the </a:t>
            </a:r>
            <a:r>
              <a:rPr lang="en" sz="2000" dirty="0" err="1">
                <a:solidFill>
                  <a:schemeClr val="tx1"/>
                </a:solidFill>
              </a:rPr>
              <a:t>GiveWell</a:t>
            </a:r>
            <a:r>
              <a:rPr lang="en" sz="2000" dirty="0">
                <a:solidFill>
                  <a:schemeClr val="tx1"/>
                </a:solidFill>
              </a:rPr>
              <a:t> Board of Directors – July 29, 2019</a:t>
            </a:r>
            <a:endParaRPr sz="20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4" name="Picture 3">
            <a:extLst>
              <a:ext uri="{FF2B5EF4-FFF2-40B4-BE49-F238E27FC236}">
                <a16:creationId xmlns:a16="http://schemas.microsoft.com/office/drawing/2014/main" id="{1A12D171-0A1E-7346-9E1B-8DCDF1BB37DA}"/>
              </a:ext>
            </a:extLst>
          </p:cNvPr>
          <p:cNvPicPr>
            <a:picLocks noChangeAspect="1"/>
          </p:cNvPicPr>
          <p:nvPr/>
        </p:nvPicPr>
        <p:blipFill>
          <a:blip r:embed="rId3"/>
          <a:stretch>
            <a:fillRect/>
          </a:stretch>
        </p:blipFill>
        <p:spPr>
          <a:xfrm>
            <a:off x="685800" y="1322526"/>
            <a:ext cx="4996886" cy="3091200"/>
          </a:xfrm>
          <a:prstGeom prst="rect">
            <a:avLst/>
          </a:prstGeom>
        </p:spPr>
      </p:pic>
      <p:sp>
        <p:nvSpPr>
          <p:cNvPr id="135" name="Google Shape;135;p24"/>
          <p:cNvSpPr txBox="1">
            <a:spLocks noGrp="1"/>
          </p:cNvSpPr>
          <p:nvPr>
            <p:ph type="title"/>
          </p:nvPr>
        </p:nvSpPr>
        <p:spPr>
          <a:xfrm>
            <a:off x="311700" y="521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Changes to 2019 budget since mid-2018</a:t>
            </a:r>
            <a:endParaRPr dirty="0"/>
          </a:p>
        </p:txBody>
      </p:sp>
      <p:sp>
        <p:nvSpPr>
          <p:cNvPr id="137" name="Google Shape;137;p24"/>
          <p:cNvSpPr txBox="1"/>
          <p:nvPr/>
        </p:nvSpPr>
        <p:spPr>
          <a:xfrm>
            <a:off x="6079925" y="1475642"/>
            <a:ext cx="2829600" cy="296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latin typeface="Average"/>
                <a:ea typeface="Average"/>
                <a:cs typeface="Average"/>
                <a:sym typeface="Average"/>
              </a:rPr>
              <a:t>Notes:</a:t>
            </a:r>
            <a:endParaRPr dirty="0">
              <a:solidFill>
                <a:schemeClr val="tx1"/>
              </a:solidFill>
              <a:latin typeface="Average"/>
              <a:ea typeface="Average"/>
              <a:cs typeface="Average"/>
              <a:sym typeface="Average"/>
            </a:endParaRPr>
          </a:p>
          <a:p>
            <a:pPr marL="0" lvl="0" indent="0" algn="l" rtl="0">
              <a:spcBef>
                <a:spcPts val="0"/>
              </a:spcBef>
              <a:spcAft>
                <a:spcPts val="0"/>
              </a:spcAft>
              <a:buNone/>
            </a:pPr>
            <a:endParaRPr dirty="0">
              <a:solidFill>
                <a:schemeClr val="tx1"/>
              </a:solidFill>
              <a:latin typeface="Average"/>
              <a:ea typeface="Average"/>
              <a:cs typeface="Average"/>
              <a:sym typeface="Average"/>
            </a:endParaRPr>
          </a:p>
          <a:p>
            <a:pPr marL="457200" lvl="0" indent="-317500" algn="l" rtl="0">
              <a:spcBef>
                <a:spcPts val="0"/>
              </a:spcBef>
              <a:spcAft>
                <a:spcPts val="0"/>
              </a:spcAft>
              <a:buClr>
                <a:srgbClr val="CCCCCC"/>
              </a:buClr>
              <a:buSzPts val="1400"/>
              <a:buFont typeface="Average"/>
              <a:buChar char="●"/>
            </a:pPr>
            <a:r>
              <a:rPr lang="en" dirty="0">
                <a:solidFill>
                  <a:schemeClr val="tx1"/>
                </a:solidFill>
                <a:latin typeface="Average"/>
                <a:ea typeface="Average"/>
                <a:cs typeface="Average"/>
                <a:sym typeface="Average"/>
              </a:rPr>
              <a:t>Budget net increase of $320k.</a:t>
            </a:r>
          </a:p>
          <a:p>
            <a:pPr marL="457200" lvl="0" indent="-317500" algn="l" rtl="0">
              <a:spcBef>
                <a:spcPts val="0"/>
              </a:spcBef>
              <a:spcAft>
                <a:spcPts val="0"/>
              </a:spcAft>
              <a:buClr>
                <a:srgbClr val="CCCCCC"/>
              </a:buClr>
              <a:buSzPts val="1400"/>
              <a:buFont typeface="Average"/>
              <a:buChar char="●"/>
            </a:pPr>
            <a:endParaRPr dirty="0">
              <a:solidFill>
                <a:schemeClr val="tx1"/>
              </a:solidFill>
              <a:latin typeface="Average"/>
              <a:ea typeface="Average"/>
              <a:cs typeface="Average"/>
              <a:sym typeface="Average"/>
            </a:endParaRPr>
          </a:p>
          <a:p>
            <a:pPr marL="457200" lvl="0" indent="-317500" algn="l" rtl="0">
              <a:spcBef>
                <a:spcPts val="0"/>
              </a:spcBef>
              <a:spcAft>
                <a:spcPts val="0"/>
              </a:spcAft>
              <a:buClr>
                <a:srgbClr val="CCCCCC"/>
              </a:buClr>
              <a:buSzPts val="1400"/>
              <a:buFont typeface="Average"/>
              <a:buChar char="●"/>
            </a:pPr>
            <a:r>
              <a:rPr lang="en" dirty="0">
                <a:solidFill>
                  <a:schemeClr val="tx1"/>
                </a:solidFill>
                <a:latin typeface="Average"/>
                <a:ea typeface="Average"/>
                <a:cs typeface="Average"/>
                <a:sym typeface="Average"/>
              </a:rPr>
              <a:t>Increase driven by advertising (+$387k), rent (+$176k), addition of buffer (+$43k), staff recruitment (+$23k), and other operating fees (+$43k); </a:t>
            </a:r>
          </a:p>
          <a:p>
            <a:pPr marL="457200" lvl="0" indent="-317500" algn="l" rtl="0">
              <a:spcBef>
                <a:spcPts val="0"/>
              </a:spcBef>
              <a:spcAft>
                <a:spcPts val="0"/>
              </a:spcAft>
              <a:buClr>
                <a:srgbClr val="CCCCCC"/>
              </a:buClr>
              <a:buSzPts val="1400"/>
              <a:buFont typeface="Average"/>
              <a:buChar char="●"/>
            </a:pPr>
            <a:endParaRPr lang="en" dirty="0">
              <a:solidFill>
                <a:schemeClr val="tx1"/>
              </a:solidFill>
              <a:latin typeface="Average"/>
              <a:ea typeface="Average"/>
              <a:cs typeface="Average"/>
              <a:sym typeface="Average"/>
            </a:endParaRPr>
          </a:p>
          <a:p>
            <a:pPr marL="457200" lvl="0" indent="-317500" algn="l" rtl="0">
              <a:spcBef>
                <a:spcPts val="0"/>
              </a:spcBef>
              <a:spcAft>
                <a:spcPts val="0"/>
              </a:spcAft>
              <a:buClr>
                <a:srgbClr val="CCCCCC"/>
              </a:buClr>
              <a:buSzPts val="1400"/>
              <a:buFont typeface="Average"/>
              <a:buChar char="●"/>
            </a:pPr>
            <a:r>
              <a:rPr lang="en" dirty="0">
                <a:solidFill>
                  <a:schemeClr val="tx1"/>
                </a:solidFill>
                <a:latin typeface="Average"/>
                <a:ea typeface="Average"/>
                <a:cs typeface="Average"/>
                <a:sym typeface="Average"/>
              </a:rPr>
              <a:t>Decrease in staffing (-$336k) and travel (-$17k)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6" name="Picture 5">
            <a:extLst>
              <a:ext uri="{FF2B5EF4-FFF2-40B4-BE49-F238E27FC236}">
                <a16:creationId xmlns:a16="http://schemas.microsoft.com/office/drawing/2014/main" id="{0709287A-1A91-0944-AE47-4050EFA99E03}"/>
              </a:ext>
            </a:extLst>
          </p:cNvPr>
          <p:cNvPicPr>
            <a:picLocks noChangeAspect="1"/>
          </p:cNvPicPr>
          <p:nvPr/>
        </p:nvPicPr>
        <p:blipFill>
          <a:blip r:embed="rId3"/>
          <a:stretch>
            <a:fillRect/>
          </a:stretch>
        </p:blipFill>
        <p:spPr>
          <a:xfrm>
            <a:off x="4105135" y="1167356"/>
            <a:ext cx="4772342" cy="3219801"/>
          </a:xfrm>
          <a:prstGeom prst="rect">
            <a:avLst/>
          </a:prstGeom>
        </p:spPr>
      </p:pic>
      <p:pic>
        <p:nvPicPr>
          <p:cNvPr id="5" name="Picture 4">
            <a:extLst>
              <a:ext uri="{FF2B5EF4-FFF2-40B4-BE49-F238E27FC236}">
                <a16:creationId xmlns:a16="http://schemas.microsoft.com/office/drawing/2014/main" id="{C093FD74-5C63-A84D-BB22-0A0166C3BA92}"/>
              </a:ext>
            </a:extLst>
          </p:cNvPr>
          <p:cNvPicPr>
            <a:picLocks noChangeAspect="1"/>
          </p:cNvPicPr>
          <p:nvPr/>
        </p:nvPicPr>
        <p:blipFill>
          <a:blip r:embed="rId4"/>
          <a:stretch>
            <a:fillRect/>
          </a:stretch>
        </p:blipFill>
        <p:spPr>
          <a:xfrm>
            <a:off x="453611" y="1186757"/>
            <a:ext cx="3490552" cy="2893484"/>
          </a:xfrm>
          <a:prstGeom prst="rect">
            <a:avLst/>
          </a:prstGeom>
        </p:spPr>
      </p:pic>
      <p:sp>
        <p:nvSpPr>
          <p:cNvPr id="119" name="Google Shape;119;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Proposed budget for 2019-2021</a:t>
            </a:r>
            <a:endParaRPr dirty="0"/>
          </a:p>
        </p:txBody>
      </p:sp>
      <p:sp>
        <p:nvSpPr>
          <p:cNvPr id="122" name="Google Shape;122;p22"/>
          <p:cNvSpPr txBox="1"/>
          <p:nvPr/>
        </p:nvSpPr>
        <p:spPr>
          <a:xfrm>
            <a:off x="457200" y="4186700"/>
            <a:ext cx="3499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tx1"/>
                </a:solidFill>
              </a:rPr>
              <a:t>Focus of spending is new staff for research and outreach, outreach discretionary spend, and modest increases for operations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Looking forward: revenue projections and spending proposal</a:t>
            </a:r>
            <a:endParaRPr dirty="0"/>
          </a:p>
        </p:txBody>
      </p:sp>
      <p:sp>
        <p:nvSpPr>
          <p:cNvPr id="102" name="Google Shape;102;p19"/>
          <p:cNvSpPr txBox="1">
            <a:spLocks noGrp="1"/>
          </p:cNvSpPr>
          <p:nvPr>
            <p:ph type="body" idx="1"/>
          </p:nvPr>
        </p:nvSpPr>
        <p:spPr>
          <a:xfrm>
            <a:off x="280342" y="1371972"/>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US" dirty="0">
                <a:solidFill>
                  <a:schemeClr val="tx1"/>
                </a:solidFill>
              </a:rPr>
              <a:t>Our spending proposal increases from $7.1M in 2019 to $16.4M in 2021.</a:t>
            </a:r>
          </a:p>
          <a:p>
            <a:pPr lvl="1" indent="-342900">
              <a:spcBef>
                <a:spcPts val="0"/>
              </a:spcBef>
              <a:buSzPts val="1800"/>
              <a:buChar char="●"/>
            </a:pPr>
            <a:r>
              <a:rPr lang="en-US" dirty="0">
                <a:solidFill>
                  <a:schemeClr val="tx1"/>
                </a:solidFill>
              </a:rPr>
              <a:t>Greatest spending increases are for new staff in the Research and Outreach departments</a:t>
            </a:r>
          </a:p>
          <a:p>
            <a:pPr lvl="1" indent="-342900">
              <a:spcBef>
                <a:spcPts val="0"/>
              </a:spcBef>
              <a:buSzPts val="1800"/>
              <a:buChar char="●"/>
            </a:pPr>
            <a:r>
              <a:rPr lang="en-US" dirty="0">
                <a:solidFill>
                  <a:schemeClr val="tx1"/>
                </a:solidFill>
              </a:rPr>
              <a:t>We have already begun and plan to continue soliciting funding from major donors to support our growing funding needs.</a:t>
            </a:r>
          </a:p>
          <a:p>
            <a:pPr marL="571500" lvl="1" indent="0">
              <a:spcBef>
                <a:spcPts val="0"/>
              </a:spcBef>
              <a:buSzPts val="1800"/>
              <a:buNone/>
            </a:pPr>
            <a:endParaRPr dirty="0">
              <a:solidFill>
                <a:srgbClr val="FF0000"/>
              </a:solidFill>
            </a:endParaRPr>
          </a:p>
          <a:p>
            <a:pPr marL="457200" lvl="0" indent="-342900" algn="l" rtl="0">
              <a:spcBef>
                <a:spcPts val="0"/>
              </a:spcBef>
              <a:spcAft>
                <a:spcPts val="0"/>
              </a:spcAft>
              <a:buSzPts val="1800"/>
              <a:buChar char="●"/>
            </a:pPr>
            <a:r>
              <a:rPr lang="en" dirty="0">
                <a:solidFill>
                  <a:schemeClr val="tx1"/>
                </a:solidFill>
              </a:rPr>
              <a:t>Based on high asset levels and conservative revenue projections, we recommend granting out ~$3.85m in unrestricted funds per the single revenue cap.</a:t>
            </a:r>
          </a:p>
          <a:p>
            <a:pPr lvl="1" indent="-342900">
              <a:spcBef>
                <a:spcPts val="0"/>
              </a:spcBef>
              <a:buSzPts val="1800"/>
              <a:buFont typeface="Average"/>
              <a:buChar char="●"/>
            </a:pPr>
            <a:r>
              <a:rPr lang="en" dirty="0">
                <a:solidFill>
                  <a:schemeClr val="tx1"/>
                </a:solidFill>
              </a:rPr>
              <a:t>We estimate that our </a:t>
            </a:r>
            <a:r>
              <a:rPr lang="en-US" dirty="0">
                <a:solidFill>
                  <a:schemeClr val="tx1"/>
                </a:solidFill>
              </a:rPr>
              <a:t>current asset levels do not meet the specified threshold for the excess assets policy. No action is needed to satisfy that policy.</a:t>
            </a:r>
          </a:p>
          <a:p>
            <a:pPr lvl="1" indent="-342900">
              <a:spcBef>
                <a:spcPts val="0"/>
              </a:spcBef>
              <a:buSzPts val="1800"/>
              <a:buFont typeface="Average"/>
              <a:buChar char="●"/>
            </a:pPr>
            <a:r>
              <a:rPr lang="en" dirty="0">
                <a:solidFill>
                  <a:schemeClr val="tx1"/>
                </a:solidFill>
              </a:rPr>
              <a:t>One </a:t>
            </a:r>
            <a:r>
              <a:rPr lang="en-US" dirty="0">
                <a:solidFill>
                  <a:schemeClr val="tx1"/>
                </a:solidFill>
              </a:rPr>
              <a:t>individual gave an unrestricted donation that exceeds 20% of our 2019 operating budget. To action the rule of limiting our operations revenue from a single revenue source, we propose to irrevocably restrict a portion of this donation to grants at </a:t>
            </a:r>
            <a:r>
              <a:rPr lang="en-US" dirty="0" err="1">
                <a:solidFill>
                  <a:schemeClr val="tx1"/>
                </a:solidFill>
              </a:rPr>
              <a:t>GiveWell’s</a:t>
            </a:r>
            <a:r>
              <a:rPr lang="en-US" dirty="0">
                <a:solidFill>
                  <a:schemeClr val="tx1"/>
                </a:solidFill>
              </a:rPr>
              <a:t> discretion.</a:t>
            </a:r>
            <a:endParaRPr lang="en" dirty="0">
              <a:solidFill>
                <a:schemeClr val="tx1"/>
              </a:solidFill>
            </a:endParaRPr>
          </a:p>
          <a:p>
            <a:pPr lvl="1" indent="-342900">
              <a:spcBef>
                <a:spcPts val="0"/>
              </a:spcBef>
              <a:buSzPts val="1800"/>
              <a:buFont typeface="Average"/>
              <a:buChar char="●"/>
            </a:pPr>
            <a:endParaRPr lang="en-US" dirty="0">
              <a:solidFill>
                <a:schemeClr val="tx1"/>
              </a:solidFill>
            </a:endParaRPr>
          </a:p>
          <a:p>
            <a:pPr lvl="1" indent="-342900">
              <a:spcBef>
                <a:spcPts val="0"/>
              </a:spcBef>
              <a:buSzPts val="1800"/>
              <a:buChar char="●"/>
            </a:pPr>
            <a:endParaRPr dirty="0">
              <a:solidFill>
                <a:schemeClr val="tx1"/>
              </a:solidFill>
            </a:endParaRPr>
          </a:p>
          <a:p>
            <a:pPr marL="0" lvl="0" indent="0" algn="l" rtl="0">
              <a:spcBef>
                <a:spcPts val="1600"/>
              </a:spcBef>
              <a:spcAft>
                <a:spcPts val="1600"/>
              </a:spcAft>
              <a:buNone/>
            </a:pP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311700" y="26875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a:t>
            </a:r>
            <a:r>
              <a:rPr lang="en" dirty="0"/>
              <a:t>ingle</a:t>
            </a:r>
            <a:r>
              <a:rPr lang="en-US" dirty="0"/>
              <a:t>-donor </a:t>
            </a:r>
            <a:r>
              <a:rPr lang="en" dirty="0"/>
              <a:t>revenue cap</a:t>
            </a:r>
            <a:r>
              <a:rPr lang="en-US" dirty="0"/>
              <a:t> </a:t>
            </a:r>
            <a:r>
              <a:rPr lang="en-US" sz="2000" dirty="0"/>
              <a:t>(explanation and more detail)</a:t>
            </a:r>
            <a:endParaRPr sz="2000" dirty="0"/>
          </a:p>
        </p:txBody>
      </p:sp>
      <p:sp>
        <p:nvSpPr>
          <p:cNvPr id="102" name="Google Shape;102;p19"/>
          <p:cNvSpPr txBox="1">
            <a:spLocks noGrp="1"/>
          </p:cNvSpPr>
          <p:nvPr>
            <p:ph type="body" idx="1"/>
          </p:nvPr>
        </p:nvSpPr>
        <p:spPr>
          <a:xfrm>
            <a:off x="279950" y="976409"/>
            <a:ext cx="8520600" cy="3839007"/>
          </a:xfrm>
          <a:prstGeom prst="rect">
            <a:avLst/>
          </a:prstGeom>
        </p:spPr>
        <p:txBody>
          <a:bodyPr spcFirstLastPara="1" wrap="square" lIns="91425" tIns="91425" rIns="91425" bIns="91425" anchor="t" anchorCtr="0">
            <a:noAutofit/>
          </a:bodyPr>
          <a:lstStyle/>
          <a:p>
            <a:r>
              <a:rPr lang="en-US" sz="1300" dirty="0">
                <a:solidFill>
                  <a:schemeClr val="accent1">
                    <a:lumMod val="20000"/>
                    <a:lumOff val="80000"/>
                  </a:schemeClr>
                </a:solidFill>
              </a:rPr>
              <a:t>GiveWell has adopted an informal rule (the “single revenue cap”) that no one revenue source should provide more than 20% of our operating funding each year. We do this to force ourselves to maintain a broad base of donors to increase the stability of our donor base and reduce the possibility of our research agenda being captured by a single donor.</a:t>
            </a:r>
          </a:p>
          <a:p>
            <a:r>
              <a:rPr lang="en-US" sz="1300" dirty="0">
                <a:solidFill>
                  <a:schemeClr val="accent1">
                    <a:lumMod val="20000"/>
                    <a:lumOff val="80000"/>
                  </a:schemeClr>
                </a:solidFill>
              </a:rPr>
              <a:t>Historically, we have applied this policy to funding requests to Open Philanthropy and donations from one individual donor that have exceeded 20% of our annual operating expenses.</a:t>
            </a:r>
          </a:p>
          <a:p>
            <a:r>
              <a:rPr lang="en-US" sz="1300" dirty="0">
                <a:solidFill>
                  <a:schemeClr val="accent1">
                    <a:lumMod val="20000"/>
                    <a:lumOff val="80000"/>
                  </a:schemeClr>
                </a:solidFill>
              </a:rPr>
              <a:t>Due to the growth in our projected expenses, the individual donor told us that while it is more likely than not that they will give at least 20% of our operating expenses in each of the next 3 years, there is a non-negligible chance that they will not. </a:t>
            </a:r>
          </a:p>
          <a:p>
            <a:r>
              <a:rPr lang="en-US" sz="1300" dirty="0">
                <a:solidFill>
                  <a:schemeClr val="accent1">
                    <a:lumMod val="20000"/>
                    <a:lumOff val="80000"/>
                  </a:schemeClr>
                </a:solidFill>
              </a:rPr>
              <a:t>To increase the safety of our financial position, we propose retaining two years worth of funding from this individual donor (instead of only one). This will give us more time to adjust and raise more funding if the donor doesn’t give at least 20% of our operating expenses in a future year.</a:t>
            </a:r>
          </a:p>
          <a:p>
            <a:r>
              <a:rPr lang="en-US" sz="1300" dirty="0">
                <a:solidFill>
                  <a:schemeClr val="accent1">
                    <a:lumMod val="20000"/>
                    <a:lumOff val="80000"/>
                  </a:schemeClr>
                </a:solidFill>
              </a:rPr>
              <a:t>In early 2019, one individual gave an unrestricted donation that exceeds 20% of our combined 2019 and 2020 operating budget. We propose retaining 20% of the 2019 budget and 20% of the 2020 budget as unrestricted funding, and we propose restricting the remainder, ~$3.85 million, to </a:t>
            </a:r>
            <a:r>
              <a:rPr lang="en-US" sz="1300" dirty="0" err="1">
                <a:solidFill>
                  <a:schemeClr val="accent1">
                    <a:lumMod val="20000"/>
                    <a:lumOff val="80000"/>
                  </a:schemeClr>
                </a:solidFill>
              </a:rPr>
              <a:t>regranting</a:t>
            </a:r>
            <a:r>
              <a:rPr lang="en-US" sz="1300" dirty="0">
                <a:solidFill>
                  <a:schemeClr val="accent1">
                    <a:lumMod val="20000"/>
                    <a:lumOff val="80000"/>
                  </a:schemeClr>
                </a:solidFill>
              </a:rPr>
              <a:t> at </a:t>
            </a:r>
            <a:r>
              <a:rPr lang="en-US" sz="1300" dirty="0" err="1">
                <a:solidFill>
                  <a:schemeClr val="accent1">
                    <a:lumMod val="20000"/>
                    <a:lumOff val="80000"/>
                  </a:schemeClr>
                </a:solidFill>
              </a:rPr>
              <a:t>GiveWell’s</a:t>
            </a:r>
            <a:r>
              <a:rPr lang="en-US" sz="1300" dirty="0">
                <a:solidFill>
                  <a:schemeClr val="accent1">
                    <a:lumMod val="20000"/>
                    <a:lumOff val="80000"/>
                  </a:schemeClr>
                </a:solidFill>
              </a:rPr>
              <a:t> discretion.</a:t>
            </a:r>
          </a:p>
        </p:txBody>
      </p:sp>
    </p:spTree>
    <p:extLst>
      <p:ext uri="{BB962C8B-B14F-4D97-AF65-F5344CB8AC3E}">
        <p14:creationId xmlns:p14="http://schemas.microsoft.com/office/powerpoint/2010/main" val="2770316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Budget for 2019-2021 – approach</a:t>
            </a:r>
            <a:endParaRPr dirty="0"/>
          </a:p>
        </p:txBody>
      </p:sp>
      <p:sp>
        <p:nvSpPr>
          <p:cNvPr id="114" name="Google Shape;114;p21"/>
          <p:cNvSpPr txBox="1">
            <a:spLocks noGrp="1"/>
          </p:cNvSpPr>
          <p:nvPr>
            <p:ph type="body" idx="1"/>
          </p:nvPr>
        </p:nvSpPr>
        <p:spPr>
          <a:xfrm>
            <a:off x="311700" y="1017725"/>
            <a:ext cx="8520600" cy="3416400"/>
          </a:xfrm>
          <a:prstGeom prst="rect">
            <a:avLst/>
          </a:prstGeom>
        </p:spPr>
        <p:txBody>
          <a:bodyPr spcFirstLastPara="1" wrap="square" lIns="91425" tIns="91425" rIns="91425" bIns="91425" anchor="t" anchorCtr="0">
            <a:noAutofit/>
          </a:bodyPr>
          <a:lstStyle/>
          <a:p>
            <a:r>
              <a:rPr lang="en-US" sz="1600" dirty="0">
                <a:solidFill>
                  <a:schemeClr val="tx1"/>
                </a:solidFill>
              </a:rPr>
              <a:t>We are budgeting for significant increases in spending for staff and outside services across all three areas of the organization (operations, outreach, and research) to increase our impact</a:t>
            </a:r>
          </a:p>
          <a:p>
            <a:pPr lvl="1"/>
            <a:r>
              <a:rPr lang="en-US" dirty="0">
                <a:solidFill>
                  <a:schemeClr val="tx1"/>
                </a:solidFill>
              </a:rPr>
              <a:t>Staffing increases 90% in both entry-level and senior management positions from 2019 to 2020; 58% from 2020 to 2021</a:t>
            </a:r>
          </a:p>
          <a:p>
            <a:pPr lvl="1">
              <a:spcAft>
                <a:spcPts val="1800"/>
              </a:spcAft>
            </a:pPr>
            <a:r>
              <a:rPr lang="en-US" dirty="0">
                <a:solidFill>
                  <a:schemeClr val="tx1"/>
                </a:solidFill>
              </a:rPr>
              <a:t>Outside Services increases 18% from 2019 to 2020 primarily in advertising, outreach consultants, staff recruitment, and rent; 24% from 2020 to 2021</a:t>
            </a:r>
            <a:endParaRPr lang="en" dirty="0">
              <a:solidFill>
                <a:srgbClr val="FF0000"/>
              </a:solidFill>
            </a:endParaRPr>
          </a:p>
          <a:p>
            <a:pPr marL="457200" lvl="0" indent="-342900" algn="l" rtl="0">
              <a:spcBef>
                <a:spcPts val="0"/>
              </a:spcBef>
              <a:spcAft>
                <a:spcPts val="0"/>
              </a:spcAft>
              <a:buSzPts val="1800"/>
              <a:buChar char="●"/>
            </a:pPr>
            <a:r>
              <a:rPr lang="en" sz="1600" dirty="0">
                <a:solidFill>
                  <a:schemeClr val="tx1"/>
                </a:solidFill>
              </a:rPr>
              <a:t>We budget for staff based on compensation and benefits with annual increases plus projected hires; other expense categories based on experience and anticipated changes. </a:t>
            </a:r>
          </a:p>
          <a:p>
            <a:pPr marL="114300" lvl="0" indent="0" algn="l" rtl="0">
              <a:spcBef>
                <a:spcPts val="0"/>
              </a:spcBef>
              <a:spcAft>
                <a:spcPts val="0"/>
              </a:spcAft>
              <a:buSzPts val="1800"/>
              <a:buNone/>
            </a:pPr>
            <a:endParaRPr lang="en" sz="1600" dirty="0">
              <a:solidFill>
                <a:srgbClr val="FF0000"/>
              </a:solidFill>
            </a:endParaRPr>
          </a:p>
          <a:p>
            <a:pPr marL="457200" lvl="0" indent="-342900" algn="l" rtl="0">
              <a:spcBef>
                <a:spcPts val="0"/>
              </a:spcBef>
              <a:spcAft>
                <a:spcPts val="0"/>
              </a:spcAft>
              <a:buSzPts val="1800"/>
              <a:buChar char="●"/>
            </a:pPr>
            <a:r>
              <a:rPr lang="en" sz="1600" dirty="0">
                <a:solidFill>
                  <a:schemeClr val="tx1"/>
                </a:solidFill>
              </a:rPr>
              <a:t>Safety net of 10% of non-staff total for unexpected expenses.</a:t>
            </a:r>
            <a:endParaRPr sz="1600"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 name="Picture 2">
            <a:extLst>
              <a:ext uri="{FF2B5EF4-FFF2-40B4-BE49-F238E27FC236}">
                <a16:creationId xmlns:a16="http://schemas.microsoft.com/office/drawing/2014/main" id="{13CB4327-2D1C-264C-B642-70AC709272F4}"/>
              </a:ext>
            </a:extLst>
          </p:cNvPr>
          <p:cNvPicPr>
            <a:picLocks noChangeAspect="1"/>
          </p:cNvPicPr>
          <p:nvPr/>
        </p:nvPicPr>
        <p:blipFill>
          <a:blip r:embed="rId3"/>
          <a:stretch>
            <a:fillRect/>
          </a:stretch>
        </p:blipFill>
        <p:spPr>
          <a:xfrm>
            <a:off x="1469292" y="1111432"/>
            <a:ext cx="3806475" cy="3087228"/>
          </a:xfrm>
          <a:prstGeom prst="rect">
            <a:avLst/>
          </a:prstGeom>
        </p:spPr>
      </p:pic>
      <p:sp>
        <p:nvSpPr>
          <p:cNvPr id="127" name="Google Shape;127;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Potential s</a:t>
            </a:r>
            <a:r>
              <a:rPr lang="en" dirty="0"/>
              <a:t>taffing </a:t>
            </a:r>
            <a:r>
              <a:rPr lang="en-US" dirty="0"/>
              <a:t>levels </a:t>
            </a:r>
            <a:r>
              <a:rPr lang="en" dirty="0"/>
              <a:t>for 2019-2021</a:t>
            </a:r>
            <a:endParaRPr dirty="0"/>
          </a:p>
        </p:txBody>
      </p:sp>
      <p:sp>
        <p:nvSpPr>
          <p:cNvPr id="129" name="Google Shape;129;p23"/>
          <p:cNvSpPr txBox="1"/>
          <p:nvPr/>
        </p:nvSpPr>
        <p:spPr>
          <a:xfrm>
            <a:off x="1541652" y="4308409"/>
            <a:ext cx="3666000" cy="31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tx1"/>
                </a:solidFill>
              </a:rPr>
              <a:t>2019 shows a major push in hires for Research</a:t>
            </a:r>
          </a:p>
          <a:p>
            <a:pPr marL="0" lvl="0" indent="0" algn="l" rtl="0">
              <a:spcBef>
                <a:spcPts val="0"/>
              </a:spcBef>
              <a:spcAft>
                <a:spcPts val="0"/>
              </a:spcAft>
              <a:buNone/>
            </a:pPr>
            <a:r>
              <a:rPr lang="en" sz="1000" dirty="0">
                <a:solidFill>
                  <a:schemeClr val="tx1"/>
                </a:solidFill>
              </a:rPr>
              <a:t>2020-2021 has significant hires in Outreach</a:t>
            </a:r>
            <a:endParaRPr dirty="0">
              <a:solidFill>
                <a:schemeClr val="tx1"/>
              </a:solidFill>
            </a:endParaRPr>
          </a:p>
        </p:txBody>
      </p:sp>
      <p:sp>
        <p:nvSpPr>
          <p:cNvPr id="5" name="Google Shape;137;p24"/>
          <p:cNvSpPr txBox="1"/>
          <p:nvPr/>
        </p:nvSpPr>
        <p:spPr>
          <a:xfrm>
            <a:off x="5757783" y="1052328"/>
            <a:ext cx="2646348" cy="335330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dirty="0">
                <a:solidFill>
                  <a:schemeClr val="tx1"/>
                </a:solidFill>
                <a:latin typeface="Average"/>
                <a:ea typeface="Average"/>
                <a:cs typeface="Average"/>
                <a:sym typeface="Average"/>
              </a:rPr>
              <a:t>Note: this chart reflects the </a:t>
            </a:r>
            <a:r>
              <a:rPr lang="en-US" sz="1000" i="1" dirty="0">
                <a:solidFill>
                  <a:schemeClr val="tx1"/>
                </a:solidFill>
                <a:latin typeface="Average"/>
                <a:ea typeface="Average"/>
                <a:cs typeface="Average"/>
                <a:sym typeface="Average"/>
              </a:rPr>
              <a:t>maximum</a:t>
            </a:r>
            <a:r>
              <a:rPr lang="en-US" sz="1000" dirty="0">
                <a:solidFill>
                  <a:schemeClr val="tx1"/>
                </a:solidFill>
                <a:latin typeface="Average"/>
                <a:ea typeface="Average"/>
                <a:cs typeface="Average"/>
                <a:sym typeface="Average"/>
              </a:rPr>
              <a:t> number of staff we might have at each date. We plan to budget conservatively </a:t>
            </a:r>
            <a:r>
              <a:rPr lang="mr-IN" sz="1000" dirty="0">
                <a:solidFill>
                  <a:schemeClr val="tx1"/>
                </a:solidFill>
                <a:latin typeface="Average"/>
                <a:ea typeface="Average"/>
                <a:cs typeface="Average"/>
                <a:sym typeface="Average"/>
              </a:rPr>
              <a:t>–</a:t>
            </a:r>
            <a:r>
              <a:rPr lang="en-US" sz="1000" dirty="0">
                <a:solidFill>
                  <a:schemeClr val="tx1"/>
                </a:solidFill>
                <a:latin typeface="Average"/>
                <a:ea typeface="Average"/>
                <a:cs typeface="Average"/>
                <a:sym typeface="Average"/>
              </a:rPr>
              <a:t> to give ourselves the opportunity to hire outstanding staff if we have the opportunity </a:t>
            </a:r>
            <a:r>
              <a:rPr lang="mr-IN" sz="1000" dirty="0">
                <a:solidFill>
                  <a:schemeClr val="tx1"/>
                </a:solidFill>
                <a:latin typeface="Average"/>
                <a:ea typeface="Average"/>
                <a:cs typeface="Average"/>
                <a:sym typeface="Average"/>
              </a:rPr>
              <a:t>–</a:t>
            </a:r>
            <a:r>
              <a:rPr lang="en-US" sz="1000" dirty="0">
                <a:solidFill>
                  <a:schemeClr val="tx1"/>
                </a:solidFill>
                <a:latin typeface="Average"/>
                <a:ea typeface="Average"/>
                <a:cs typeface="Average"/>
                <a:sym typeface="Average"/>
              </a:rPr>
              <a:t> but we think it is more likely than not that we don’t hire this number of staff.</a:t>
            </a:r>
          </a:p>
          <a:p>
            <a:pPr marL="0" lvl="0" indent="0" algn="l" rtl="0">
              <a:spcBef>
                <a:spcPts val="0"/>
              </a:spcBef>
              <a:spcAft>
                <a:spcPts val="0"/>
              </a:spcAft>
              <a:buNone/>
            </a:pPr>
            <a:endParaRPr lang="en-US" sz="1000" dirty="0">
              <a:solidFill>
                <a:schemeClr val="tx1"/>
              </a:solidFill>
              <a:latin typeface="Average"/>
              <a:ea typeface="Average"/>
              <a:cs typeface="Average"/>
              <a:sym typeface="Average"/>
            </a:endParaRPr>
          </a:p>
          <a:p>
            <a:pPr marL="0" lvl="0" indent="0" algn="l" rtl="0">
              <a:spcBef>
                <a:spcPts val="0"/>
              </a:spcBef>
              <a:spcAft>
                <a:spcPts val="0"/>
              </a:spcAft>
              <a:buNone/>
            </a:pPr>
            <a:r>
              <a:rPr lang="en-US" sz="1000" dirty="0">
                <a:solidFill>
                  <a:schemeClr val="tx1"/>
                </a:solidFill>
                <a:latin typeface="Average"/>
                <a:ea typeface="Average"/>
                <a:cs typeface="Average"/>
                <a:sym typeface="Average"/>
              </a:rPr>
              <a:t>We are particularly uncertain about future hiring in outreach.</a:t>
            </a:r>
            <a:endParaRPr sz="1000" dirty="0">
              <a:solidFill>
                <a:schemeClr val="tx1"/>
              </a:solidFill>
              <a:latin typeface="Average"/>
              <a:ea typeface="Average"/>
              <a:cs typeface="Average"/>
              <a:sym typeface="Averag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5" name="Picture 4">
            <a:extLst>
              <a:ext uri="{FF2B5EF4-FFF2-40B4-BE49-F238E27FC236}">
                <a16:creationId xmlns:a16="http://schemas.microsoft.com/office/drawing/2014/main" id="{42937BE4-49D9-C94C-A9BD-FA9DD7080D63}"/>
              </a:ext>
            </a:extLst>
          </p:cNvPr>
          <p:cNvPicPr>
            <a:picLocks noChangeAspect="1"/>
          </p:cNvPicPr>
          <p:nvPr/>
        </p:nvPicPr>
        <p:blipFill>
          <a:blip r:embed="rId3"/>
          <a:stretch>
            <a:fillRect/>
          </a:stretch>
        </p:blipFill>
        <p:spPr>
          <a:xfrm>
            <a:off x="443365" y="1218475"/>
            <a:ext cx="4072769" cy="3068081"/>
          </a:xfrm>
          <a:prstGeom prst="rect">
            <a:avLst/>
          </a:prstGeom>
        </p:spPr>
      </p:pic>
      <p:sp>
        <p:nvSpPr>
          <p:cNvPr id="154" name="Google Shape;154;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Expected Reserves</a:t>
            </a:r>
            <a:endParaRPr dirty="0"/>
          </a:p>
          <a:p>
            <a:pPr marL="0" lvl="0" indent="0" algn="l" rtl="0">
              <a:spcBef>
                <a:spcPts val="0"/>
              </a:spcBef>
              <a:spcAft>
                <a:spcPts val="0"/>
              </a:spcAft>
              <a:buNone/>
            </a:pPr>
            <a:endParaRPr dirty="0"/>
          </a:p>
        </p:txBody>
      </p:sp>
      <p:sp>
        <p:nvSpPr>
          <p:cNvPr id="3" name="TextBox 2">
            <a:extLst>
              <a:ext uri="{FF2B5EF4-FFF2-40B4-BE49-F238E27FC236}">
                <a16:creationId xmlns:a16="http://schemas.microsoft.com/office/drawing/2014/main" id="{4FFA470C-84C6-A443-9DFD-611AD2CD9A5F}"/>
              </a:ext>
            </a:extLst>
          </p:cNvPr>
          <p:cNvSpPr txBox="1"/>
          <p:nvPr/>
        </p:nvSpPr>
        <p:spPr>
          <a:xfrm>
            <a:off x="4895850" y="1218475"/>
            <a:ext cx="3790950" cy="3539430"/>
          </a:xfrm>
          <a:prstGeom prst="rect">
            <a:avLst/>
          </a:prstGeom>
          <a:noFill/>
        </p:spPr>
        <p:txBody>
          <a:bodyPr wrap="square" rtlCol="0">
            <a:spAutoFit/>
          </a:bodyPr>
          <a:lstStyle/>
          <a:p>
            <a:r>
              <a:rPr lang="en-US" sz="1600" dirty="0">
                <a:solidFill>
                  <a:schemeClr val="dk1"/>
                </a:solidFill>
                <a:latin typeface="Oswald"/>
                <a:sym typeface="Oswald"/>
              </a:rPr>
              <a:t>Our reserves spiked in January as a result of a single donor. We propose granting out $3.85M of this donation in August 2019.</a:t>
            </a:r>
          </a:p>
          <a:p>
            <a:endParaRPr lang="en-US" sz="1600" dirty="0">
              <a:solidFill>
                <a:schemeClr val="dk1"/>
              </a:solidFill>
              <a:latin typeface="Oswald"/>
              <a:sym typeface="Oswald"/>
            </a:endParaRPr>
          </a:p>
          <a:p>
            <a:r>
              <a:rPr lang="en-US" sz="1600" dirty="0">
                <a:solidFill>
                  <a:schemeClr val="dk1"/>
                </a:solidFill>
                <a:latin typeface="Oswald"/>
                <a:sym typeface="Oswald"/>
              </a:rPr>
              <a:t>Going forward, our reserves will have minor volatility due to seasonality in cash inflow (donations) and a steady increase of spend.</a:t>
            </a:r>
          </a:p>
          <a:p>
            <a:endParaRPr lang="en-US" sz="1600" dirty="0">
              <a:solidFill>
                <a:schemeClr val="dk1"/>
              </a:solidFill>
              <a:latin typeface="Oswald"/>
              <a:sym typeface="Oswald"/>
            </a:endParaRPr>
          </a:p>
          <a:p>
            <a:r>
              <a:rPr lang="en-US" sz="1600" dirty="0">
                <a:solidFill>
                  <a:schemeClr val="dk1"/>
                </a:solidFill>
                <a:latin typeface="Oswald"/>
                <a:sym typeface="Oswald"/>
              </a:rPr>
              <a:t>On a quarterly basis, we will monitor our revenue and expense projections versus actuals and take action, as necessary, to preserve our runway while effectively growing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27900" y="17921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Revenue projections for 2019-2021 – approach –</a:t>
            </a:r>
            <a:r>
              <a:rPr lang="en" dirty="0">
                <a:solidFill>
                  <a:srgbClr val="FF0000"/>
                </a:solidFill>
              </a:rPr>
              <a:t> </a:t>
            </a:r>
            <a:endParaRPr dirty="0">
              <a:solidFill>
                <a:srgbClr val="FF0000"/>
              </a:solidFill>
            </a:endParaRPr>
          </a:p>
        </p:txBody>
      </p:sp>
      <p:graphicFrame>
        <p:nvGraphicFramePr>
          <p:cNvPr id="143" name="Google Shape;143;p25"/>
          <p:cNvGraphicFramePr/>
          <p:nvPr>
            <p:extLst>
              <p:ext uri="{D42A27DB-BD31-4B8C-83A1-F6EECF244321}">
                <p14:modId xmlns:p14="http://schemas.microsoft.com/office/powerpoint/2010/main" val="2233553446"/>
              </p:ext>
            </p:extLst>
          </p:nvPr>
        </p:nvGraphicFramePr>
        <p:xfrm>
          <a:off x="419300" y="910316"/>
          <a:ext cx="8337800" cy="3813655"/>
        </p:xfrm>
        <a:graphic>
          <a:graphicData uri="http://schemas.openxmlformats.org/drawingml/2006/table">
            <a:tbl>
              <a:tblPr>
                <a:noFill/>
                <a:tableStyleId>{289F801B-1749-4F29-9A90-77BDC9C0C9A4}</a:tableStyleId>
              </a:tblPr>
              <a:tblGrid>
                <a:gridCol w="1853725">
                  <a:extLst>
                    <a:ext uri="{9D8B030D-6E8A-4147-A177-3AD203B41FA5}">
                      <a16:colId xmlns:a16="http://schemas.microsoft.com/office/drawing/2014/main" val="20000"/>
                    </a:ext>
                  </a:extLst>
                </a:gridCol>
                <a:gridCol w="2054725">
                  <a:extLst>
                    <a:ext uri="{9D8B030D-6E8A-4147-A177-3AD203B41FA5}">
                      <a16:colId xmlns:a16="http://schemas.microsoft.com/office/drawing/2014/main" val="20001"/>
                    </a:ext>
                  </a:extLst>
                </a:gridCol>
                <a:gridCol w="1114025">
                  <a:extLst>
                    <a:ext uri="{9D8B030D-6E8A-4147-A177-3AD203B41FA5}">
                      <a16:colId xmlns:a16="http://schemas.microsoft.com/office/drawing/2014/main" val="20002"/>
                    </a:ext>
                  </a:extLst>
                </a:gridCol>
                <a:gridCol w="3315325">
                  <a:extLst>
                    <a:ext uri="{9D8B030D-6E8A-4147-A177-3AD203B41FA5}">
                      <a16:colId xmlns:a16="http://schemas.microsoft.com/office/drawing/2014/main" val="20003"/>
                    </a:ext>
                  </a:extLst>
                </a:gridCol>
              </a:tblGrid>
              <a:tr h="373850">
                <a:tc>
                  <a:txBody>
                    <a:bodyPr/>
                    <a:lstStyle/>
                    <a:p>
                      <a:pPr marL="0" lvl="0" indent="0" algn="l" rtl="0">
                        <a:spcBef>
                          <a:spcPts val="0"/>
                        </a:spcBef>
                        <a:spcAft>
                          <a:spcPts val="0"/>
                        </a:spcAft>
                        <a:buNone/>
                      </a:pPr>
                      <a:r>
                        <a:rPr lang="en" sz="900" b="1"/>
                        <a:t>Category</a:t>
                      </a:r>
                      <a:endParaRPr sz="9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b="1" dirty="0"/>
                        <a:t>Projected growth rate – best guess</a:t>
                      </a:r>
                      <a:endParaRPr sz="900" b="1"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b="1"/>
                        <a:t>Projected growth rate – conservative</a:t>
                      </a:r>
                      <a:endParaRPr sz="9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b="1"/>
                        <a:t>Comments</a:t>
                      </a:r>
                      <a:endParaRPr sz="900" b="1"/>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316450">
                <a:tc>
                  <a:txBody>
                    <a:bodyPr/>
                    <a:lstStyle/>
                    <a:p>
                      <a:pPr marL="0" lvl="0" indent="0" algn="l" rtl="0">
                        <a:spcBef>
                          <a:spcPts val="0"/>
                        </a:spcBef>
                        <a:spcAft>
                          <a:spcPts val="0"/>
                        </a:spcAft>
                        <a:buNone/>
                      </a:pPr>
                      <a:r>
                        <a:rPr lang="en" sz="900" dirty="0"/>
                        <a:t>Open Philanthropy</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Set at 20% of operating expenses</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Same</a:t>
                      </a:r>
                      <a:endParaRPr sz="900"/>
                    </a:p>
                    <a:p>
                      <a:pPr marL="0" lvl="0" indent="0" algn="l" rtl="0">
                        <a:spcBef>
                          <a:spcPts val="0"/>
                        </a:spcBef>
                        <a:spcAft>
                          <a:spcPts val="0"/>
                        </a:spcAft>
                        <a:buNone/>
                      </a:pP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12800">
                <a:tc>
                  <a:txBody>
                    <a:bodyPr/>
                    <a:lstStyle/>
                    <a:p>
                      <a:pPr marL="0" lvl="0" indent="0" algn="l" rtl="0">
                        <a:spcBef>
                          <a:spcPts val="0"/>
                        </a:spcBef>
                        <a:spcAft>
                          <a:spcPts val="0"/>
                        </a:spcAft>
                        <a:buNone/>
                      </a:pPr>
                      <a:r>
                        <a:rPr lang="en" sz="900" dirty="0">
                          <a:solidFill>
                            <a:schemeClr val="bg1">
                              <a:lumMod val="50000"/>
                            </a:schemeClr>
                          </a:solidFill>
                        </a:rPr>
                        <a:t>Private individual</a:t>
                      </a:r>
                      <a:endParaRPr sz="900" dirty="0">
                        <a:solidFill>
                          <a:schemeClr val="bg1">
                            <a:lumMod val="50000"/>
                          </a:schemeClr>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solidFill>
                            <a:schemeClr val="bg1">
                              <a:lumMod val="50000"/>
                            </a:schemeClr>
                          </a:solidFill>
                        </a:rPr>
                        <a:t>Set at 20% of operating expenses</a:t>
                      </a:r>
                      <a:endParaRPr sz="900" dirty="0">
                        <a:solidFill>
                          <a:schemeClr val="bg1">
                            <a:lumMod val="50000"/>
                          </a:schemeClr>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solidFill>
                            <a:schemeClr val="bg1">
                              <a:lumMod val="50000"/>
                            </a:schemeClr>
                          </a:solidFill>
                        </a:rPr>
                        <a:t>Same</a:t>
                      </a:r>
                      <a:endParaRPr sz="900" dirty="0">
                        <a:solidFill>
                          <a:schemeClr val="bg1">
                            <a:lumMod val="50000"/>
                          </a:schemeClr>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US" sz="900" dirty="0">
                          <a:solidFill>
                            <a:schemeClr val="bg1">
                              <a:lumMod val="50000"/>
                            </a:schemeClr>
                          </a:solidFill>
                        </a:rPr>
                        <a:t>May not continue to reach 20% of total budget as our budget grows</a:t>
                      </a:r>
                      <a:endParaRPr sz="900" dirty="0">
                        <a:solidFill>
                          <a:schemeClr val="bg1">
                            <a:lumMod val="50000"/>
                          </a:schemeClr>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16450">
                <a:tc>
                  <a:txBody>
                    <a:bodyPr/>
                    <a:lstStyle/>
                    <a:p>
                      <a:pPr marL="0" lvl="0" indent="0" algn="l" rtl="0">
                        <a:spcBef>
                          <a:spcPts val="0"/>
                        </a:spcBef>
                        <a:spcAft>
                          <a:spcPts val="0"/>
                        </a:spcAft>
                        <a:buNone/>
                      </a:pPr>
                      <a:r>
                        <a:rPr lang="en" sz="900" dirty="0"/>
                        <a:t>Other $100,000+ donors</a:t>
                      </a:r>
                      <a:endParaRPr sz="900" dirty="0"/>
                    </a:p>
                  </a:txBody>
                  <a:tcPr marL="63500" marR="63500" marT="63500" marB="63500">
                    <a:lnL w="12700" cap="flat" cmpd="sng">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I</a:t>
                      </a:r>
                      <a:r>
                        <a:rPr lang="en-US" sz="900" dirty="0"/>
                        <a:t>n</a:t>
                      </a:r>
                      <a:r>
                        <a:rPr lang="en" sz="900" dirty="0"/>
                        <a:t>crease of $0.12M in 2019; $1.20M in 2020; $382k in 2021</a:t>
                      </a:r>
                      <a:endParaRPr sz="900" dirty="0"/>
                    </a:p>
                    <a:p>
                      <a:pPr marL="0" lvl="0" indent="0" algn="l" rtl="0">
                        <a:spcBef>
                          <a:spcPts val="0"/>
                        </a:spcBef>
                        <a:spcAft>
                          <a:spcPts val="0"/>
                        </a:spcAft>
                        <a:buNone/>
                      </a:pPr>
                      <a:endParaRPr sz="900" dirty="0"/>
                    </a:p>
                  </a:txBody>
                  <a:tcPr marL="63500" marR="63500" marT="63500" marB="6350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(55%)</a:t>
                      </a:r>
                      <a:endParaRPr sz="900" dirty="0"/>
                    </a:p>
                  </a:txBody>
                  <a:tcPr marL="63500" marR="63500" marT="63500" marB="63500">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 sz="900" dirty="0"/>
                        <a:t>2020’s growth is based on focused outreach to our existing donors to increase their donations to our operating budget; </a:t>
                      </a:r>
                      <a:r>
                        <a:rPr lang="en-US" sz="900" dirty="0"/>
                        <a:t>Conservative scenario is steady at half of amount received in 2018</a:t>
                      </a:r>
                    </a:p>
                  </a:txBody>
                  <a:tcPr marL="63500" marR="63500" marT="63500" marB="63500">
                    <a:lnL w="12700" cap="flat" cmpd="sng" algn="ctr">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569125">
                <a:tc>
                  <a:txBody>
                    <a:bodyPr/>
                    <a:lstStyle/>
                    <a:p>
                      <a:pPr marL="0" lvl="0" indent="0" algn="l" rtl="0">
                        <a:spcBef>
                          <a:spcPts val="0"/>
                        </a:spcBef>
                        <a:spcAft>
                          <a:spcPts val="0"/>
                        </a:spcAft>
                        <a:buNone/>
                      </a:pPr>
                      <a:r>
                        <a:rPr lang="en" sz="900" dirty="0"/>
                        <a:t>Donors giving $10,000 - $99,999</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15%</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Amount from this group has been quite variable but growth in number of donors suggests this category will at least be maintained and likely grow modestly.</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251700">
                <a:tc>
                  <a:txBody>
                    <a:bodyPr/>
                    <a:lstStyle/>
                    <a:p>
                      <a:pPr marL="0" lvl="0" indent="0" algn="l" rtl="0">
                        <a:spcBef>
                          <a:spcPts val="0"/>
                        </a:spcBef>
                        <a:spcAft>
                          <a:spcPts val="0"/>
                        </a:spcAft>
                        <a:buNone/>
                      </a:pPr>
                      <a:r>
                        <a:rPr lang="en" sz="900"/>
                        <a:t>Donors giving $1,000 - $9,999</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10%</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Same as above.</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251700">
                <a:tc>
                  <a:txBody>
                    <a:bodyPr/>
                    <a:lstStyle/>
                    <a:p>
                      <a:pPr marL="0" lvl="0" indent="0" algn="l" rtl="0">
                        <a:spcBef>
                          <a:spcPts val="0"/>
                        </a:spcBef>
                        <a:spcAft>
                          <a:spcPts val="0"/>
                        </a:spcAft>
                        <a:buNone/>
                      </a:pPr>
                      <a:r>
                        <a:rPr lang="en" sz="900"/>
                        <a:t>Donors giving $100 - $999</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10% per year</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Have seen sustained growth from this group.</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292425">
                <a:tc>
                  <a:txBody>
                    <a:bodyPr/>
                    <a:lstStyle/>
                    <a:p>
                      <a:pPr marL="0" lvl="0" indent="0" algn="l" rtl="0">
                        <a:spcBef>
                          <a:spcPts val="0"/>
                        </a:spcBef>
                        <a:spcAft>
                          <a:spcPts val="0"/>
                        </a:spcAft>
                        <a:buNone/>
                      </a:pPr>
                      <a:r>
                        <a:rPr lang="en" sz="900"/>
                        <a:t>Donors giving under $100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10% per year</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Have seen high, sustained growth from this group.</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407025">
                <a:tc>
                  <a:txBody>
                    <a:bodyPr/>
                    <a:lstStyle/>
                    <a:p>
                      <a:pPr marL="0" lvl="0" indent="0" algn="l" rtl="0">
                        <a:spcBef>
                          <a:spcPts val="0"/>
                        </a:spcBef>
                        <a:spcAft>
                          <a:spcPts val="0"/>
                        </a:spcAft>
                        <a:buNone/>
                      </a:pPr>
                      <a:r>
                        <a:rPr lang="en" sz="900"/>
                        <a:t>Anonymous donors</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10%</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a:t>0%</a:t>
                      </a:r>
                      <a:endParaRPr sz="90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r>
                        <a:rPr lang="en" sz="900" dirty="0"/>
                        <a:t>Donations received without designations and without donor contact information are recorded as unrestricted. </a:t>
                      </a:r>
                      <a:endParaRPr sz="900"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Summary of board votes</a:t>
            </a:r>
            <a:endParaRPr dirty="0"/>
          </a:p>
        </p:txBody>
      </p:sp>
      <p:sp>
        <p:nvSpPr>
          <p:cNvPr id="72" name="Google Shape;72;p15"/>
          <p:cNvSpPr txBox="1">
            <a:spLocks noGrp="1"/>
          </p:cNvSpPr>
          <p:nvPr>
            <p:ph type="body" idx="1"/>
          </p:nvPr>
        </p:nvSpPr>
        <p:spPr>
          <a:xfrm>
            <a:off x="311700" y="1152475"/>
            <a:ext cx="8520600" cy="3808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dirty="0">
                <a:solidFill>
                  <a:schemeClr val="tx1"/>
                </a:solidFill>
              </a:rPr>
              <a:t>Vote to approve 2019 (updated) and 2020 budgets </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The 2019 budget was approved last year. We are requesting an increase in that budget of $0.32 million for a total of $7.06M. </a:t>
            </a:r>
          </a:p>
          <a:p>
            <a:pPr marL="914400" lvl="1" indent="-317500" algn="l" rtl="0">
              <a:spcBef>
                <a:spcPts val="0"/>
              </a:spcBef>
              <a:spcAft>
                <a:spcPts val="1800"/>
              </a:spcAft>
              <a:buSzPts val="1400"/>
              <a:buAutoNum type="alphaLcPeriod"/>
            </a:pPr>
            <a:r>
              <a:rPr lang="en" dirty="0">
                <a:solidFill>
                  <a:schemeClr val="tx1"/>
                </a:solidFill>
              </a:rPr>
              <a:t>The 2020 budget request is $11.17M</a:t>
            </a:r>
            <a:endParaRPr dirty="0">
              <a:solidFill>
                <a:schemeClr val="tx1"/>
              </a:solidFill>
            </a:endParaRPr>
          </a:p>
          <a:p>
            <a:pPr marL="457200" lvl="0" indent="-342900" algn="l" rtl="0">
              <a:spcBef>
                <a:spcPts val="0"/>
              </a:spcBef>
              <a:spcAft>
                <a:spcPts val="0"/>
              </a:spcAft>
              <a:buSzPts val="1800"/>
              <a:buAutoNum type="arabicPeriod"/>
            </a:pPr>
            <a:r>
              <a:rPr lang="en" dirty="0">
                <a:solidFill>
                  <a:schemeClr val="tx1"/>
                </a:solidFill>
              </a:rPr>
              <a:t>Vote to restrict unrestricted assets as restricted to grants at </a:t>
            </a:r>
            <a:r>
              <a:rPr lang="en" dirty="0" err="1">
                <a:solidFill>
                  <a:schemeClr val="tx1"/>
                </a:solidFill>
              </a:rPr>
              <a:t>GiveWell’s</a:t>
            </a:r>
            <a:r>
              <a:rPr lang="en" dirty="0">
                <a:solidFill>
                  <a:schemeClr val="tx1"/>
                </a:solidFill>
              </a:rPr>
              <a:t> discretion</a:t>
            </a:r>
          </a:p>
          <a:p>
            <a:pPr marL="914400" lvl="1" indent="-317500" algn="l" rtl="0">
              <a:spcBef>
                <a:spcPts val="0"/>
              </a:spcBef>
              <a:spcAft>
                <a:spcPts val="0"/>
              </a:spcAft>
              <a:buSzPts val="1400"/>
              <a:buAutoNum type="alphaLcPeriod"/>
            </a:pPr>
            <a:r>
              <a:rPr lang="en-US" dirty="0">
                <a:solidFill>
                  <a:schemeClr val="tx1"/>
                </a:solidFill>
              </a:rPr>
              <a:t>Restrict $3.85M from one individual's donation so that their contribution does not exceed 20% of our expected operating budgets for 2019 and 2020.</a:t>
            </a:r>
          </a:p>
        </p:txBody>
      </p:sp>
    </p:spTree>
    <p:extLst>
      <p:ext uri="{BB962C8B-B14F-4D97-AF65-F5344CB8AC3E}">
        <p14:creationId xmlns:p14="http://schemas.microsoft.com/office/powerpoint/2010/main" val="3700496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Agenda</a:t>
            </a:r>
            <a:endParaRPr dirty="0"/>
          </a:p>
        </p:txBody>
      </p:sp>
      <p:sp>
        <p:nvSpPr>
          <p:cNvPr id="66" name="Google Shape;66;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AutoNum type="arabicPeriod"/>
            </a:pPr>
            <a:r>
              <a:rPr lang="en" dirty="0">
                <a:solidFill>
                  <a:schemeClr val="tx1"/>
                </a:solidFill>
              </a:rPr>
              <a:t>Overview of board votes</a:t>
            </a:r>
          </a:p>
          <a:p>
            <a:pPr lvl="1" indent="-342900">
              <a:spcBef>
                <a:spcPts val="0"/>
              </a:spcBef>
              <a:buSzPts val="1800"/>
              <a:buFont typeface="+mj-lt"/>
              <a:buAutoNum type="alphaLcPeriod"/>
            </a:pPr>
            <a:r>
              <a:rPr lang="en" dirty="0">
                <a:solidFill>
                  <a:schemeClr val="tx1"/>
                </a:solidFill>
              </a:rPr>
              <a:t>2019 (updated) and 2020 budgets</a:t>
            </a:r>
          </a:p>
          <a:p>
            <a:pPr lvl="1" indent="-342900">
              <a:spcBef>
                <a:spcPts val="0"/>
              </a:spcBef>
              <a:buSzPts val="1800"/>
              <a:buFont typeface="+mj-lt"/>
              <a:buAutoNum type="alphaLcPeriod"/>
            </a:pPr>
            <a:r>
              <a:rPr lang="en" dirty="0">
                <a:solidFill>
                  <a:schemeClr val="tx1"/>
                </a:solidFill>
              </a:rPr>
              <a:t>Restricting unrestricted funds</a:t>
            </a:r>
            <a:endParaRPr dirty="0">
              <a:solidFill>
                <a:schemeClr val="tx1"/>
              </a:solidFill>
            </a:endParaRPr>
          </a:p>
          <a:p>
            <a:pPr marL="457200" lvl="0" indent="-342900" algn="l" rtl="0">
              <a:spcBef>
                <a:spcPts val="0"/>
              </a:spcBef>
              <a:spcAft>
                <a:spcPts val="0"/>
              </a:spcAft>
              <a:buSzPts val="1800"/>
              <a:buAutoNum type="arabicPeriod"/>
            </a:pPr>
            <a:r>
              <a:rPr lang="en" dirty="0">
                <a:solidFill>
                  <a:schemeClr val="tx1"/>
                </a:solidFill>
              </a:rPr>
              <a:t>Looking back: Expenses and revenues in 2018</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For review and discussion only</a:t>
            </a:r>
            <a:endParaRPr dirty="0">
              <a:solidFill>
                <a:schemeClr val="tx1"/>
              </a:solidFill>
            </a:endParaRPr>
          </a:p>
          <a:p>
            <a:pPr marL="457200" lvl="0" indent="-342900" algn="l" rtl="0">
              <a:spcBef>
                <a:spcPts val="0"/>
              </a:spcBef>
              <a:spcAft>
                <a:spcPts val="0"/>
              </a:spcAft>
              <a:buSzPts val="1800"/>
              <a:buAutoNum type="arabicPeriod"/>
            </a:pPr>
            <a:r>
              <a:rPr lang="en" dirty="0">
                <a:solidFill>
                  <a:schemeClr val="tx1"/>
                </a:solidFill>
              </a:rPr>
              <a:t>Looking forward: Expense and revenue projections 2019-2021</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Board decisions – more detail</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Our approach</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Budget proposal</a:t>
            </a:r>
            <a:endParaRPr dirty="0">
              <a:solidFill>
                <a:schemeClr val="tx1"/>
              </a:solidFill>
            </a:endParaRPr>
          </a:p>
          <a:p>
            <a:pPr marL="914400" lvl="1" indent="-317500" algn="l" rtl="0">
              <a:spcBef>
                <a:spcPts val="0"/>
              </a:spcBef>
              <a:spcAft>
                <a:spcPts val="0"/>
              </a:spcAft>
              <a:buSzPts val="1400"/>
              <a:buAutoNum type="alphaLcPeriod"/>
            </a:pPr>
            <a:r>
              <a:rPr lang="en" dirty="0">
                <a:solidFill>
                  <a:schemeClr val="tx1"/>
                </a:solidFill>
              </a:rPr>
              <a:t>Revenue projections</a:t>
            </a:r>
            <a:endParaRPr dirty="0">
              <a:solidFill>
                <a:schemeClr val="tx1"/>
              </a:solidFill>
            </a:endParaRPr>
          </a:p>
          <a:p>
            <a:pPr marL="457200" lvl="0" indent="-342900" algn="l" rtl="0">
              <a:spcBef>
                <a:spcPts val="0"/>
              </a:spcBef>
              <a:spcAft>
                <a:spcPts val="0"/>
              </a:spcAft>
              <a:buSzPts val="1800"/>
              <a:buAutoNum type="arabicPeriod"/>
            </a:pPr>
            <a:r>
              <a:rPr lang="en" dirty="0">
                <a:solidFill>
                  <a:schemeClr val="tx1"/>
                </a:solidFill>
              </a:rPr>
              <a:t>Board decisions – discussion and votes</a:t>
            </a:r>
            <a:endParaRPr dirty="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Overview of Board Votes</a:t>
            </a:r>
            <a:endParaRPr dirty="0"/>
          </a:p>
        </p:txBody>
      </p:sp>
    </p:spTree>
    <p:extLst>
      <p:ext uri="{BB962C8B-B14F-4D97-AF65-F5344CB8AC3E}">
        <p14:creationId xmlns:p14="http://schemas.microsoft.com/office/powerpoint/2010/main" val="1684749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Items for board vote – Overview</a:t>
            </a:r>
            <a:endParaRPr dirty="0"/>
          </a:p>
        </p:txBody>
      </p:sp>
      <p:sp>
        <p:nvSpPr>
          <p:cNvPr id="108" name="Google Shape;108;p20"/>
          <p:cNvSpPr txBox="1">
            <a:spLocks noGrp="1"/>
          </p:cNvSpPr>
          <p:nvPr>
            <p:ph type="body" idx="1"/>
          </p:nvPr>
        </p:nvSpPr>
        <p:spPr>
          <a:xfrm>
            <a:off x="249979" y="1116047"/>
            <a:ext cx="8644041" cy="3760752"/>
          </a:xfrm>
          <a:prstGeom prst="rect">
            <a:avLst/>
          </a:prstGeom>
          <a:solidFill>
            <a:srgbClr val="EFEFEF"/>
          </a:solidFill>
        </p:spPr>
        <p:txBody>
          <a:bodyPr spcFirstLastPara="1" wrap="square" lIns="91425" tIns="91425" rIns="91425" bIns="91425" anchor="t" anchorCtr="0">
            <a:noAutofit/>
          </a:bodyPr>
          <a:lstStyle/>
          <a:p>
            <a:pPr marL="457200" lvl="0" indent="-298450" algn="l" rtl="0">
              <a:spcBef>
                <a:spcPts val="0"/>
              </a:spcBef>
              <a:spcAft>
                <a:spcPts val="0"/>
              </a:spcAft>
              <a:buClr>
                <a:srgbClr val="000000"/>
              </a:buClr>
              <a:buSzPts val="1100"/>
              <a:buFont typeface="Arial"/>
              <a:buAutoNum type="arabicPeriod"/>
            </a:pPr>
            <a:endParaRPr lang="en" sz="1100" u="sng" dirty="0">
              <a:solidFill>
                <a:srgbClr val="000000"/>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r>
              <a:rPr lang="en" sz="1200" u="sng" dirty="0">
                <a:solidFill>
                  <a:srgbClr val="000000"/>
                </a:solidFill>
                <a:latin typeface="Arial"/>
                <a:ea typeface="Arial"/>
                <a:cs typeface="Arial"/>
                <a:sym typeface="Arial"/>
              </a:rPr>
              <a:t>Approval of budget</a:t>
            </a:r>
            <a:r>
              <a:rPr lang="en" sz="1200" dirty="0">
                <a:solidFill>
                  <a:srgbClr val="000000"/>
                </a:solidFill>
                <a:latin typeface="Arial"/>
                <a:ea typeface="Arial"/>
                <a:cs typeface="Arial"/>
                <a:sym typeface="Arial"/>
              </a:rPr>
              <a:t>: </a:t>
            </a:r>
            <a:br>
              <a:rPr lang="en" sz="1100" dirty="0">
                <a:solidFill>
                  <a:srgbClr val="000000"/>
                </a:solidFill>
                <a:latin typeface="Arial"/>
                <a:ea typeface="Arial"/>
                <a:cs typeface="Arial"/>
                <a:sym typeface="Arial"/>
              </a:rPr>
            </a:br>
            <a:br>
              <a:rPr lang="en" sz="1100" dirty="0">
                <a:solidFill>
                  <a:schemeClr val="bg1">
                    <a:lumMod val="50000"/>
                  </a:schemeClr>
                </a:solidFill>
                <a:latin typeface="Arial"/>
                <a:ea typeface="Arial"/>
                <a:cs typeface="Arial"/>
                <a:sym typeface="Arial"/>
              </a:rPr>
            </a:br>
            <a:r>
              <a:rPr lang="en" sz="1100" dirty="0">
                <a:solidFill>
                  <a:schemeClr val="bg1">
                    <a:lumMod val="50000"/>
                  </a:schemeClr>
                </a:solidFill>
                <a:latin typeface="+mn-lt"/>
                <a:ea typeface="Arial"/>
                <a:cs typeface="Arial"/>
                <a:sym typeface="Arial"/>
              </a:rPr>
              <a:t>Vote on revised 2019 budget and 2020 budgets. Note that we will propose an update to the 2020 budget in early to mid 2020.</a:t>
            </a:r>
          </a:p>
          <a:p>
            <a:pPr lvl="1" indent="-298450">
              <a:spcBef>
                <a:spcPts val="0"/>
              </a:spcBef>
              <a:buClr>
                <a:srgbClr val="000000"/>
              </a:buClr>
              <a:buSzPts val="1100"/>
              <a:buFont typeface="+mj-lt"/>
              <a:buAutoNum type="alphaLcPeriod"/>
            </a:pPr>
            <a:r>
              <a:rPr lang="en" sz="1100" dirty="0">
                <a:solidFill>
                  <a:schemeClr val="bg1">
                    <a:lumMod val="50000"/>
                  </a:schemeClr>
                </a:solidFill>
                <a:latin typeface="+mn-lt"/>
              </a:rPr>
              <a:t>2019 Update: We are requesting an increase in that budget of $0.32 million. This increase is driven by advertising, rent, staff recruitment and proportionately increased buffer fees.</a:t>
            </a:r>
          </a:p>
          <a:p>
            <a:pPr lvl="1" indent="-298450">
              <a:spcBef>
                <a:spcPts val="0"/>
              </a:spcBef>
              <a:buClr>
                <a:srgbClr val="000000"/>
              </a:buClr>
              <a:buSzPts val="1100"/>
              <a:buFont typeface="Arial"/>
              <a:buAutoNum type="alphaLcPeriod"/>
            </a:pPr>
            <a:r>
              <a:rPr lang="en" sz="1100" dirty="0">
                <a:solidFill>
                  <a:schemeClr val="bg1">
                    <a:lumMod val="50000"/>
                  </a:schemeClr>
                </a:solidFill>
                <a:latin typeface="+mn-lt"/>
              </a:rPr>
              <a:t>Forward projections: The 2019 budget represents a $2.95 million increase over 2018. The 2020 budget represents a $4.11 million increase of 2019. These increases are primarily driven by </a:t>
            </a:r>
            <a:r>
              <a:rPr lang="en-US" sz="1100" dirty="0">
                <a:solidFill>
                  <a:schemeClr val="bg1">
                    <a:lumMod val="50000"/>
                  </a:schemeClr>
                </a:solidFill>
                <a:latin typeface="+mn-lt"/>
              </a:rPr>
              <a:t>new research and outreach staff, outreach discretionary spend, and modest operations increases.</a:t>
            </a:r>
            <a:endParaRPr lang="en" sz="1100" dirty="0">
              <a:solidFill>
                <a:schemeClr val="bg1">
                  <a:lumMod val="50000"/>
                </a:schemeClr>
              </a:solidFill>
              <a:latin typeface="+mn-lt"/>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endParaRPr lang="en" sz="1100" u="sng" dirty="0">
              <a:solidFill>
                <a:schemeClr val="bg1">
                  <a:lumMod val="50000"/>
                </a:schemeClr>
              </a:solidFill>
              <a:latin typeface="Arial"/>
              <a:ea typeface="Arial"/>
              <a:cs typeface="Arial"/>
              <a:sym typeface="Arial"/>
            </a:endParaRPr>
          </a:p>
          <a:p>
            <a:pPr marL="457200" lvl="0" indent="-298450" algn="l" rtl="0">
              <a:spcBef>
                <a:spcPts val="0"/>
              </a:spcBef>
              <a:spcAft>
                <a:spcPts val="0"/>
              </a:spcAft>
              <a:buClr>
                <a:srgbClr val="000000"/>
              </a:buClr>
              <a:buSzPts val="1100"/>
              <a:buFont typeface="Arial"/>
              <a:buAutoNum type="arabicPeriod"/>
            </a:pPr>
            <a:endParaRPr lang="en" sz="1100" u="sng" dirty="0">
              <a:solidFill>
                <a:schemeClr val="bg1">
                  <a:lumMod val="50000"/>
                </a:schemeClr>
              </a:solidFill>
              <a:latin typeface="Arial"/>
              <a:ea typeface="Arial"/>
              <a:cs typeface="Arial"/>
              <a:sym typeface="Arial"/>
            </a:endParaRPr>
          </a:p>
          <a:p>
            <a:pPr marL="457200" lvl="0" indent="-298450" algn="l" rtl="0">
              <a:spcBef>
                <a:spcPts val="0"/>
              </a:spcBef>
              <a:spcAft>
                <a:spcPts val="1800"/>
              </a:spcAft>
              <a:buClr>
                <a:srgbClr val="000000"/>
              </a:buClr>
              <a:buSzPts val="1100"/>
              <a:buFont typeface="Arial"/>
              <a:buAutoNum type="arabicPeriod"/>
            </a:pPr>
            <a:r>
              <a:rPr lang="en-US" sz="1200" u="sng" dirty="0">
                <a:solidFill>
                  <a:schemeClr val="bg1">
                    <a:lumMod val="50000"/>
                  </a:schemeClr>
                </a:solidFill>
                <a:latin typeface="Arial"/>
                <a:ea typeface="Arial"/>
                <a:cs typeface="Arial"/>
                <a:sym typeface="Arial"/>
              </a:rPr>
              <a:t>Application of single revenue cap</a:t>
            </a:r>
            <a:r>
              <a:rPr lang="en-US" sz="1200" dirty="0">
                <a:solidFill>
                  <a:schemeClr val="bg1">
                    <a:lumMod val="50000"/>
                  </a:schemeClr>
                </a:solidFill>
                <a:latin typeface="Arial"/>
                <a:ea typeface="Arial"/>
                <a:cs typeface="Arial"/>
                <a:sym typeface="Arial"/>
              </a:rPr>
              <a:t>: </a:t>
            </a:r>
            <a:br>
              <a:rPr lang="en" sz="1100" dirty="0">
                <a:solidFill>
                  <a:schemeClr val="bg1">
                    <a:lumMod val="50000"/>
                  </a:schemeClr>
                </a:solidFill>
                <a:latin typeface="Arial"/>
                <a:ea typeface="Arial"/>
                <a:cs typeface="Arial"/>
                <a:sym typeface="Arial"/>
              </a:rPr>
            </a:br>
            <a:br>
              <a:rPr lang="en" sz="1100" dirty="0">
                <a:solidFill>
                  <a:schemeClr val="bg1">
                    <a:lumMod val="50000"/>
                  </a:schemeClr>
                </a:solidFill>
                <a:latin typeface="Arial"/>
                <a:ea typeface="Arial"/>
                <a:cs typeface="Arial"/>
                <a:sym typeface="Arial"/>
              </a:rPr>
            </a:br>
            <a:r>
              <a:rPr lang="en" sz="1100" dirty="0">
                <a:solidFill>
                  <a:schemeClr val="bg1">
                    <a:lumMod val="50000"/>
                  </a:schemeClr>
                </a:solidFill>
                <a:latin typeface="Arial"/>
                <a:ea typeface="Arial"/>
                <a:cs typeface="Arial"/>
                <a:sym typeface="Arial"/>
              </a:rPr>
              <a:t>We apply an operating principle to limit the revenue from any single source to avoid over-reliance on any particular donor. </a:t>
            </a:r>
            <a:r>
              <a:rPr lang="en-US" sz="1100" dirty="0">
                <a:solidFill>
                  <a:schemeClr val="bg1">
                    <a:lumMod val="50000"/>
                  </a:schemeClr>
                </a:solidFill>
                <a:latin typeface="Arial"/>
                <a:ea typeface="Arial"/>
                <a:cs typeface="Arial"/>
                <a:sym typeface="Arial"/>
              </a:rPr>
              <a:t>To action this rule we propose to irrevocably designate a portion of one donation as restricted for grants at </a:t>
            </a:r>
            <a:r>
              <a:rPr lang="en-US" sz="1100" dirty="0" err="1">
                <a:solidFill>
                  <a:schemeClr val="bg1">
                    <a:lumMod val="50000"/>
                  </a:schemeClr>
                </a:solidFill>
                <a:latin typeface="Arial"/>
                <a:ea typeface="Arial"/>
                <a:cs typeface="Arial"/>
                <a:sym typeface="Arial"/>
              </a:rPr>
              <a:t>GiveWell’s</a:t>
            </a:r>
            <a:r>
              <a:rPr lang="en-US" sz="1100" dirty="0">
                <a:solidFill>
                  <a:schemeClr val="bg1">
                    <a:lumMod val="50000"/>
                  </a:schemeClr>
                </a:solidFill>
                <a:latin typeface="Arial"/>
                <a:ea typeface="Arial"/>
                <a:cs typeface="Arial"/>
                <a:sym typeface="Arial"/>
              </a:rPr>
              <a:t> discretion.</a:t>
            </a:r>
          </a:p>
          <a:p>
            <a:pPr marL="457200" lvl="0" indent="-298450" algn="l" rtl="0">
              <a:spcBef>
                <a:spcPts val="0"/>
              </a:spcBef>
              <a:spcAft>
                <a:spcPts val="0"/>
              </a:spcAft>
              <a:buClr>
                <a:srgbClr val="000000"/>
              </a:buClr>
              <a:buSzPts val="1100"/>
              <a:buFont typeface="Arial"/>
              <a:buAutoNum type="arabicPeriod"/>
            </a:pPr>
            <a:endParaRPr lang="en-US" sz="1100" dirty="0">
              <a:solidFill>
                <a:schemeClr val="bg1">
                  <a:lumMod val="50000"/>
                </a:schemeClr>
              </a:solidFill>
              <a:latin typeface="Arial"/>
              <a:ea typeface="Arial"/>
              <a:cs typeface="Arial"/>
              <a:sym typeface="Arial"/>
            </a:endParaRPr>
          </a:p>
        </p:txBody>
      </p:sp>
    </p:spTree>
    <p:extLst>
      <p:ext uri="{BB962C8B-B14F-4D97-AF65-F5344CB8AC3E}">
        <p14:creationId xmlns:p14="http://schemas.microsoft.com/office/powerpoint/2010/main" val="2836351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Looking Back: 2018 Summary </a:t>
            </a:r>
            <a:endParaRPr dirty="0"/>
          </a:p>
        </p:txBody>
      </p:sp>
    </p:spTree>
    <p:extLst>
      <p:ext uri="{BB962C8B-B14F-4D97-AF65-F5344CB8AC3E}">
        <p14:creationId xmlns:p14="http://schemas.microsoft.com/office/powerpoint/2010/main" val="1852577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388577"/>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Looking back: 2018 summary</a:t>
            </a:r>
            <a:br>
              <a:rPr lang="en-US" dirty="0"/>
            </a:br>
            <a:r>
              <a:rPr lang="en-US" dirty="0"/>
              <a:t>Revenue growth remained strong</a:t>
            </a:r>
            <a:endParaRPr dirty="0"/>
          </a:p>
        </p:txBody>
      </p:sp>
      <p:sp>
        <p:nvSpPr>
          <p:cNvPr id="78" name="Google Shape;78;p16"/>
          <p:cNvSpPr txBox="1">
            <a:spLocks noGrp="1"/>
          </p:cNvSpPr>
          <p:nvPr>
            <p:ph type="body" idx="1"/>
          </p:nvPr>
        </p:nvSpPr>
        <p:spPr>
          <a:xfrm>
            <a:off x="170589" y="1498802"/>
            <a:ext cx="4662000" cy="3416400"/>
          </a:xfrm>
          <a:prstGeom prst="rect">
            <a:avLst/>
          </a:prstGeom>
        </p:spPr>
        <p:txBody>
          <a:bodyPr spcFirstLastPara="1" wrap="square" lIns="91425" tIns="91425" rIns="91425" bIns="91425" anchor="t" anchorCtr="0">
            <a:noAutofit/>
          </a:bodyPr>
          <a:lstStyle/>
          <a:p>
            <a:pPr>
              <a:spcAft>
                <a:spcPts val="600"/>
              </a:spcAft>
            </a:pPr>
            <a:r>
              <a:rPr lang="en-US" sz="1800" dirty="0">
                <a:solidFill>
                  <a:schemeClr val="tx1"/>
                </a:solidFill>
              </a:rPr>
              <a:t>We had strong revenue growth across our broad base of donors. We also received a one-time grant from the Open Philanthropy</a:t>
            </a:r>
            <a:r>
              <a:rPr lang="en-US" dirty="0">
                <a:solidFill>
                  <a:schemeClr val="tx1"/>
                </a:solidFill>
              </a:rPr>
              <a:t> Project.</a:t>
            </a:r>
            <a:endParaRPr lang="en" sz="1800" dirty="0">
              <a:solidFill>
                <a:schemeClr val="tx1"/>
              </a:solidFill>
            </a:endParaRPr>
          </a:p>
          <a:p>
            <a:pPr lvl="1" indent="-342900">
              <a:spcBef>
                <a:spcPts val="0"/>
              </a:spcBef>
              <a:buSzPts val="1800"/>
              <a:buChar char="●"/>
            </a:pPr>
            <a:r>
              <a:rPr lang="en-US" dirty="0">
                <a:solidFill>
                  <a:schemeClr val="tx1"/>
                </a:solidFill>
              </a:rPr>
              <a:t>The </a:t>
            </a:r>
            <a:r>
              <a:rPr lang="en" dirty="0">
                <a:solidFill>
                  <a:schemeClr val="tx1"/>
                </a:solidFill>
              </a:rPr>
              <a:t>grant provided for costs </a:t>
            </a:r>
            <a:r>
              <a:rPr lang="en-US" dirty="0">
                <a:solidFill>
                  <a:schemeClr val="tx1"/>
                </a:solidFill>
              </a:rPr>
              <a:t>incurred from operating the Open Philanthropy Project for the eight months preceding its formal separation in 2017</a:t>
            </a:r>
          </a:p>
          <a:p>
            <a:r>
              <a:rPr lang="en" dirty="0">
                <a:solidFill>
                  <a:schemeClr val="tx1"/>
                </a:solidFill>
              </a:rPr>
              <a:t>We spent less than we budgeted in 2018  (-16%)</a:t>
            </a:r>
          </a:p>
        </p:txBody>
      </p:sp>
      <p:sp>
        <p:nvSpPr>
          <p:cNvPr id="5" name="TextBox 4">
            <a:extLst>
              <a:ext uri="{FF2B5EF4-FFF2-40B4-BE49-F238E27FC236}">
                <a16:creationId xmlns:a16="http://schemas.microsoft.com/office/drawing/2014/main" id="{5E72387C-4AE1-184F-886E-7A74711E7495}"/>
              </a:ext>
            </a:extLst>
          </p:cNvPr>
          <p:cNvSpPr txBox="1"/>
          <p:nvPr/>
        </p:nvSpPr>
        <p:spPr>
          <a:xfrm>
            <a:off x="5053214" y="4760837"/>
            <a:ext cx="3858600" cy="246221"/>
          </a:xfrm>
          <a:prstGeom prst="rect">
            <a:avLst/>
          </a:prstGeom>
          <a:noFill/>
        </p:spPr>
        <p:txBody>
          <a:bodyPr wrap="square" rtlCol="0">
            <a:spAutoFit/>
          </a:bodyPr>
          <a:lstStyle/>
          <a:p>
            <a:r>
              <a:rPr lang="en-US" sz="1000" dirty="0">
                <a:solidFill>
                  <a:schemeClr val="tx1"/>
                </a:solidFill>
              </a:rPr>
              <a:t>Revenues are counted as Feb-Jan consistent with giving season</a:t>
            </a:r>
            <a:endParaRPr lang="en" sz="1000" dirty="0">
              <a:solidFill>
                <a:schemeClr val="tx1"/>
              </a:solidFill>
            </a:endParaRPr>
          </a:p>
        </p:txBody>
      </p:sp>
      <p:pic>
        <p:nvPicPr>
          <p:cNvPr id="6" name="Picture 5">
            <a:extLst>
              <a:ext uri="{FF2B5EF4-FFF2-40B4-BE49-F238E27FC236}">
                <a16:creationId xmlns:a16="http://schemas.microsoft.com/office/drawing/2014/main" id="{634DABE4-682E-4749-8401-D6FA43380D9E}"/>
              </a:ext>
            </a:extLst>
          </p:cNvPr>
          <p:cNvPicPr>
            <a:picLocks noChangeAspect="1"/>
          </p:cNvPicPr>
          <p:nvPr/>
        </p:nvPicPr>
        <p:blipFill>
          <a:blip r:embed="rId3"/>
          <a:stretch>
            <a:fillRect/>
          </a:stretch>
        </p:blipFill>
        <p:spPr>
          <a:xfrm>
            <a:off x="5249492" y="1648833"/>
            <a:ext cx="3262699" cy="31060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0" name="Picture 9">
            <a:extLst>
              <a:ext uri="{FF2B5EF4-FFF2-40B4-BE49-F238E27FC236}">
                <a16:creationId xmlns:a16="http://schemas.microsoft.com/office/drawing/2014/main" id="{79EA556B-BB51-334E-AEAA-F4186CA3BB1B}"/>
              </a:ext>
            </a:extLst>
          </p:cNvPr>
          <p:cNvPicPr>
            <a:picLocks noChangeAspect="1"/>
          </p:cNvPicPr>
          <p:nvPr/>
        </p:nvPicPr>
        <p:blipFill>
          <a:blip r:embed="rId3"/>
          <a:stretch>
            <a:fillRect/>
          </a:stretch>
        </p:blipFill>
        <p:spPr>
          <a:xfrm>
            <a:off x="429547" y="1300044"/>
            <a:ext cx="6009758" cy="3521700"/>
          </a:xfrm>
          <a:prstGeom prst="rect">
            <a:avLst/>
          </a:prstGeom>
        </p:spPr>
      </p:pic>
      <p:sp>
        <p:nvSpPr>
          <p:cNvPr id="90" name="Google Shape;90;p18"/>
          <p:cNvSpPr txBox="1">
            <a:spLocks noGrp="1"/>
          </p:cNvSpPr>
          <p:nvPr>
            <p:ph type="title"/>
          </p:nvPr>
        </p:nvSpPr>
        <p:spPr>
          <a:xfrm>
            <a:off x="367359" y="17331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Revenue projections vs. actuals for 2018</a:t>
            </a:r>
            <a:br>
              <a:rPr lang="en-US" dirty="0"/>
            </a:br>
            <a:r>
              <a:rPr lang="en-US" dirty="0"/>
              <a:t>Continued broad-based revenue growth</a:t>
            </a:r>
            <a:endParaRPr dirty="0"/>
          </a:p>
        </p:txBody>
      </p:sp>
      <p:sp>
        <p:nvSpPr>
          <p:cNvPr id="92" name="Google Shape;92;p18"/>
          <p:cNvSpPr txBox="1"/>
          <p:nvPr/>
        </p:nvSpPr>
        <p:spPr>
          <a:xfrm>
            <a:off x="6615975" y="1300651"/>
            <a:ext cx="2429100" cy="3521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100" dirty="0">
                <a:solidFill>
                  <a:schemeClr val="tx1"/>
                </a:solidFill>
              </a:rPr>
              <a:t>Key differences:</a:t>
            </a:r>
            <a:endParaRPr sz="1100" dirty="0">
              <a:solidFill>
                <a:schemeClr val="tx1"/>
              </a:solidFill>
            </a:endParaRPr>
          </a:p>
          <a:p>
            <a:pPr marL="457200" lvl="0" indent="-298450" algn="l" rtl="0">
              <a:lnSpc>
                <a:spcPct val="115000"/>
              </a:lnSpc>
              <a:spcBef>
                <a:spcPts val="0"/>
              </a:spcBef>
              <a:spcAft>
                <a:spcPts val="0"/>
              </a:spcAft>
              <a:buClr>
                <a:srgbClr val="B7B7B7"/>
              </a:buClr>
              <a:buSzPts val="1100"/>
              <a:buChar char="●"/>
            </a:pPr>
            <a:r>
              <a:rPr lang="en" sz="1100" dirty="0">
                <a:solidFill>
                  <a:schemeClr val="tx1"/>
                </a:solidFill>
              </a:rPr>
              <a:t>$2.45 million from Good Ventures to cover costs of operating the Open Philanthropy Project from October 2016 to May 2017. Received in 2018. (Included at left in GV/OP traditional operations number)</a:t>
            </a:r>
          </a:p>
          <a:p>
            <a:pPr marL="457200" lvl="0" indent="-298450" algn="l" rtl="0">
              <a:lnSpc>
                <a:spcPct val="115000"/>
              </a:lnSpc>
              <a:spcBef>
                <a:spcPts val="0"/>
              </a:spcBef>
              <a:spcAft>
                <a:spcPts val="0"/>
              </a:spcAft>
              <a:buClr>
                <a:srgbClr val="B7B7B7"/>
              </a:buClr>
              <a:buSzPts val="1100"/>
              <a:buChar char="●"/>
            </a:pPr>
            <a:endParaRPr lang="en" sz="1100" dirty="0">
              <a:solidFill>
                <a:schemeClr val="tx1"/>
              </a:solidFill>
            </a:endParaRPr>
          </a:p>
          <a:p>
            <a:pPr marL="457200" lvl="0" indent="-298450" algn="l" rtl="0">
              <a:lnSpc>
                <a:spcPct val="115000"/>
              </a:lnSpc>
              <a:spcBef>
                <a:spcPts val="0"/>
              </a:spcBef>
              <a:spcAft>
                <a:spcPts val="0"/>
              </a:spcAft>
              <a:buClr>
                <a:srgbClr val="B7B7B7"/>
              </a:buClr>
              <a:buSzPts val="1100"/>
              <a:buChar char="●"/>
            </a:pPr>
            <a:r>
              <a:rPr lang="en" sz="1100" dirty="0">
                <a:solidFill>
                  <a:schemeClr val="tx1"/>
                </a:solidFill>
              </a:rPr>
              <a:t>Specifically the number of individuals giving greater than $100k increased by more than 100%, from 5 to 11 people.</a:t>
            </a:r>
            <a:endParaRPr sz="1100" dirty="0">
              <a:solidFill>
                <a:schemeClr val="tx1"/>
              </a:solidFill>
            </a:endParaRPr>
          </a:p>
          <a:p>
            <a:pPr marL="0" lvl="0" indent="0" algn="l" rtl="0">
              <a:lnSpc>
                <a:spcPct val="115000"/>
              </a:lnSpc>
              <a:spcBef>
                <a:spcPts val="0"/>
              </a:spcBef>
              <a:spcAft>
                <a:spcPts val="0"/>
              </a:spcAft>
              <a:buNone/>
            </a:pPr>
            <a:endParaRPr sz="1100" dirty="0">
              <a:solidFill>
                <a:srgbClr val="B7B7B7"/>
              </a:solidFill>
            </a:endParaRPr>
          </a:p>
          <a:p>
            <a:pPr marL="0" lvl="0" indent="0" algn="l" rtl="0">
              <a:spcBef>
                <a:spcPts val="0"/>
              </a:spcBef>
              <a:spcAft>
                <a:spcPts val="0"/>
              </a:spcAft>
              <a:buNone/>
            </a:pPr>
            <a:endParaRPr dirty="0"/>
          </a:p>
        </p:txBody>
      </p:sp>
      <p:sp>
        <p:nvSpPr>
          <p:cNvPr id="93" name="Google Shape;93;p18"/>
          <p:cNvSpPr txBox="1"/>
          <p:nvPr/>
        </p:nvSpPr>
        <p:spPr>
          <a:xfrm>
            <a:off x="1061025" y="2755194"/>
            <a:ext cx="7125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solidFill>
                  <a:srgbClr val="666666"/>
                </a:solidFill>
              </a:rPr>
              <a:t>37% of total, 99 donors</a:t>
            </a:r>
            <a:endParaRPr sz="700" dirty="0">
              <a:solidFill>
                <a:srgbClr val="666666"/>
              </a:solidFill>
            </a:endParaRPr>
          </a:p>
        </p:txBody>
      </p:sp>
      <p:sp>
        <p:nvSpPr>
          <p:cNvPr id="94" name="Google Shape;94;p18"/>
          <p:cNvSpPr txBox="1"/>
          <p:nvPr/>
        </p:nvSpPr>
        <p:spPr>
          <a:xfrm>
            <a:off x="2053661" y="3321225"/>
            <a:ext cx="712500" cy="2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solidFill>
                  <a:srgbClr val="666666"/>
                </a:solidFill>
              </a:rPr>
              <a:t>14% of total, &gt;4k donors</a:t>
            </a:r>
            <a:endParaRPr sz="700" dirty="0">
              <a:solidFill>
                <a:srgbClr val="666666"/>
              </a:solidFill>
            </a:endParaRPr>
          </a:p>
        </p:txBody>
      </p:sp>
      <p:sp>
        <p:nvSpPr>
          <p:cNvPr id="95" name="Google Shape;95;p18"/>
          <p:cNvSpPr txBox="1"/>
          <p:nvPr/>
        </p:nvSpPr>
        <p:spPr>
          <a:xfrm>
            <a:off x="3007905" y="3266775"/>
            <a:ext cx="7125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solidFill>
                  <a:srgbClr val="666666"/>
                </a:solidFill>
              </a:rPr>
              <a:t>15% of total, 1 donor</a:t>
            </a:r>
            <a:endParaRPr sz="700" dirty="0">
              <a:solidFill>
                <a:srgbClr val="666666"/>
              </a:solidFill>
            </a:endParaRPr>
          </a:p>
        </p:txBody>
      </p:sp>
      <p:sp>
        <p:nvSpPr>
          <p:cNvPr id="96" name="Google Shape;96;p18"/>
          <p:cNvSpPr txBox="1"/>
          <p:nvPr/>
        </p:nvSpPr>
        <p:spPr>
          <a:xfrm>
            <a:off x="3915159" y="2755194"/>
            <a:ext cx="712500" cy="30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dirty="0">
                <a:solidFill>
                  <a:srgbClr val="666666"/>
                </a:solidFill>
              </a:rPr>
              <a:t>35% of total, 1 donor</a:t>
            </a:r>
            <a:endParaRPr sz="700" dirty="0">
              <a:solidFill>
                <a:srgbClr val="6666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E6940953-9E60-7140-AFBB-EB92E59DEB1A}"/>
              </a:ext>
            </a:extLst>
          </p:cNvPr>
          <p:cNvPicPr>
            <a:picLocks noChangeAspect="1"/>
          </p:cNvPicPr>
          <p:nvPr/>
        </p:nvPicPr>
        <p:blipFill>
          <a:blip r:embed="rId3"/>
          <a:stretch>
            <a:fillRect/>
          </a:stretch>
        </p:blipFill>
        <p:spPr>
          <a:xfrm>
            <a:off x="4318252" y="1167156"/>
            <a:ext cx="4313951" cy="3277418"/>
          </a:xfrm>
          <a:prstGeom prst="rect">
            <a:avLst/>
          </a:prstGeom>
        </p:spPr>
      </p:pic>
      <p:sp>
        <p:nvSpPr>
          <p:cNvPr id="84" name="Google Shape;84;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Expense projections vs. actuals for 2018</a:t>
            </a:r>
            <a:endParaRPr dirty="0"/>
          </a:p>
          <a:p>
            <a:pPr marL="0" lvl="0" indent="0" algn="l" rtl="0">
              <a:spcBef>
                <a:spcPts val="0"/>
              </a:spcBef>
              <a:spcAft>
                <a:spcPts val="0"/>
              </a:spcAft>
              <a:buNone/>
            </a:pPr>
            <a:endParaRPr dirty="0"/>
          </a:p>
        </p:txBody>
      </p:sp>
      <p:sp>
        <p:nvSpPr>
          <p:cNvPr id="9" name="Google Shape;78;p16">
            <a:extLst>
              <a:ext uri="{FF2B5EF4-FFF2-40B4-BE49-F238E27FC236}">
                <a16:creationId xmlns:a16="http://schemas.microsoft.com/office/drawing/2014/main" id="{9D2299F4-2E8B-8544-907B-ED91792EB143}"/>
              </a:ext>
            </a:extLst>
          </p:cNvPr>
          <p:cNvSpPr txBox="1">
            <a:spLocks noGrp="1"/>
          </p:cNvSpPr>
          <p:nvPr>
            <p:ph type="body" idx="1"/>
          </p:nvPr>
        </p:nvSpPr>
        <p:spPr>
          <a:xfrm>
            <a:off x="311700" y="1152475"/>
            <a:ext cx="3813733" cy="3292099"/>
          </a:xfrm>
          <a:prstGeom prst="rect">
            <a:avLst/>
          </a:prstGeom>
        </p:spPr>
        <p:txBody>
          <a:bodyPr spcFirstLastPara="1" wrap="square" lIns="91425" tIns="91425" rIns="91425" bIns="91425" anchor="t" anchorCtr="0">
            <a:noAutofit/>
          </a:bodyPr>
          <a:lstStyle/>
          <a:p>
            <a:pPr algn="just"/>
            <a:r>
              <a:rPr lang="en" dirty="0">
                <a:solidFill>
                  <a:schemeClr val="tx1"/>
                </a:solidFill>
              </a:rPr>
              <a:t>We spent slightly less than we budgeted in 2018</a:t>
            </a:r>
          </a:p>
          <a:p>
            <a:pPr lvl="1" algn="just">
              <a:buFont typeface="Arial" panose="020B0604020202020204" pitchFamily="34" charset="0"/>
              <a:buChar char="•"/>
            </a:pPr>
            <a:r>
              <a:rPr lang="en" sz="1600" dirty="0">
                <a:solidFill>
                  <a:schemeClr val="tx1"/>
                </a:solidFill>
              </a:rPr>
              <a:t>The primary underrun was in staff and contractors $3.5M (projected) to $2.9M (actual)</a:t>
            </a:r>
          </a:p>
          <a:p>
            <a:pPr algn="just"/>
            <a:endParaRPr lang="en"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621861" y="1315749"/>
            <a:ext cx="7852200" cy="1534279"/>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Looking forward: </a:t>
            </a:r>
            <a:br>
              <a:rPr lang="en" dirty="0"/>
            </a:br>
            <a:r>
              <a:rPr lang="en" dirty="0"/>
              <a:t>Revenue projections and spending proposal</a:t>
            </a:r>
            <a:endParaRPr dirty="0"/>
          </a:p>
        </p:txBody>
      </p:sp>
    </p:spTree>
    <p:extLst>
      <p:ext uri="{BB962C8B-B14F-4D97-AF65-F5344CB8AC3E}">
        <p14:creationId xmlns:p14="http://schemas.microsoft.com/office/powerpoint/2010/main" val="732871306"/>
      </p:ext>
    </p:extLst>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7050</TotalTime>
  <Words>1759</Words>
  <Application>Microsoft Macintosh PowerPoint</Application>
  <PresentationFormat>On-screen Show (16:9)</PresentationFormat>
  <Paragraphs>136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Oswald</vt:lpstr>
      <vt:lpstr>Average</vt:lpstr>
      <vt:lpstr>Arial</vt:lpstr>
      <vt:lpstr>Slate</vt:lpstr>
      <vt:lpstr>GiveWell Financial Summary</vt:lpstr>
      <vt:lpstr>Agenda</vt:lpstr>
      <vt:lpstr>Overview of Board Votes</vt:lpstr>
      <vt:lpstr>Items for board vote – Overview</vt:lpstr>
      <vt:lpstr>Looking Back: 2018 Summary </vt:lpstr>
      <vt:lpstr>Looking back: 2018 summary Revenue growth remained strong</vt:lpstr>
      <vt:lpstr>Revenue projections vs. actuals for 2018 Continued broad-based revenue growth</vt:lpstr>
      <vt:lpstr>Expense projections vs. actuals for 2018 </vt:lpstr>
      <vt:lpstr>Looking forward:  Revenue projections and spending proposal</vt:lpstr>
      <vt:lpstr>Changes to 2019 budget since mid-2018</vt:lpstr>
      <vt:lpstr>Proposed budget for 2019-2021</vt:lpstr>
      <vt:lpstr>Looking forward: revenue projections and spending proposal</vt:lpstr>
      <vt:lpstr>Single-donor revenue cap (explanation and more detail)</vt:lpstr>
      <vt:lpstr>Budget for 2019-2021 – approach</vt:lpstr>
      <vt:lpstr>Potential staffing levels for 2019-2021</vt:lpstr>
      <vt:lpstr>Expected Reserves </vt:lpstr>
      <vt:lpstr>Revenue projections for 2019-2021 – approach – </vt:lpstr>
      <vt:lpstr>Summary of board votes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GiveWell Financial Summary</dc:title>
  <cp:lastModifiedBy>Microsoft Office User</cp:lastModifiedBy>
  <cp:revision>90</cp:revision>
  <dcterms:modified xsi:type="dcterms:W3CDTF">2019-10-18T23:12:07Z</dcterms:modified>
</cp:coreProperties>
</file>